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256" r:id="rId5"/>
    <p:sldId id="727" r:id="rId6"/>
    <p:sldId id="723" r:id="rId7"/>
    <p:sldId id="275" r:id="rId8"/>
    <p:sldId id="725" r:id="rId9"/>
    <p:sldId id="728" r:id="rId10"/>
    <p:sldId id="262" r:id="rId11"/>
    <p:sldId id="726" r:id="rId12"/>
    <p:sldId id="729" r:id="rId13"/>
    <p:sldId id="769" r:id="rId14"/>
    <p:sldId id="271" r:id="rId15"/>
    <p:sldId id="739" r:id="rId16"/>
    <p:sldId id="736" r:id="rId17"/>
    <p:sldId id="740" r:id="rId18"/>
    <p:sldId id="741" r:id="rId19"/>
    <p:sldId id="742" r:id="rId20"/>
    <p:sldId id="733" r:id="rId21"/>
    <p:sldId id="743" r:id="rId22"/>
    <p:sldId id="734" r:id="rId23"/>
    <p:sldId id="744" r:id="rId24"/>
    <p:sldId id="735" r:id="rId25"/>
    <p:sldId id="745" r:id="rId26"/>
    <p:sldId id="732" r:id="rId27"/>
    <p:sldId id="746" r:id="rId28"/>
    <p:sldId id="747" r:id="rId29"/>
    <p:sldId id="737" r:id="rId30"/>
    <p:sldId id="748" r:id="rId31"/>
    <p:sldId id="738" r:id="rId32"/>
    <p:sldId id="749" r:id="rId33"/>
    <p:sldId id="750" r:id="rId34"/>
    <p:sldId id="751" r:id="rId35"/>
    <p:sldId id="752" r:id="rId36"/>
    <p:sldId id="753" r:id="rId37"/>
    <p:sldId id="754" r:id="rId38"/>
    <p:sldId id="755" r:id="rId39"/>
    <p:sldId id="756" r:id="rId40"/>
    <p:sldId id="730" r:id="rId41"/>
    <p:sldId id="757" r:id="rId42"/>
    <p:sldId id="758" r:id="rId43"/>
    <p:sldId id="759" r:id="rId44"/>
    <p:sldId id="760" r:id="rId45"/>
    <p:sldId id="762" r:id="rId46"/>
    <p:sldId id="765" r:id="rId47"/>
    <p:sldId id="731" r:id="rId48"/>
    <p:sldId id="767" r:id="rId49"/>
    <p:sldId id="768" r:id="rId50"/>
    <p:sldId id="766" r:id="rId5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150" d="100"/>
          <a:sy n="150" d="100"/>
        </p:scale>
        <p:origin x="-3950" y="-2050"/>
      </p:cViewPr>
      <p:guideLst>
        <p:guide pos="3839"/>
        <p:guide orient="horz" pos="2160"/>
      </p:guideLst>
    </p:cSldViewPr>
  </p:slideViewPr>
  <p:notesTextViewPr>
    <p:cViewPr>
      <p:scale>
        <a:sx n="1" d="1"/>
        <a:sy n="1" d="1"/>
      </p:scale>
      <p:origin x="0" y="0"/>
    </p:cViewPr>
  </p:notesTextViewPr>
  <p:notesViewPr>
    <p:cSldViewPr>
      <p:cViewPr varScale="1">
        <p:scale>
          <a:sx n="101" d="100"/>
          <a:sy n="101" d="100"/>
        </p:scale>
        <p:origin x="280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128FCA9C-FF92-4024-BDEC-A6D3B663DC09}" type="datetimeFigureOut">
              <a:rPr lang="fr-FR"/>
              <a:t>08/07/2019</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A446DCAE-1661-43FF-8A44-43DAFDC1FD90}" type="slidenum">
              <a:rPr lang="fr-FR"/>
              <a:t>‹#›</a:t>
            </a:fld>
            <a:endParaRPr lang="fr-FR" dirty="0"/>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772AB877-E7B1-4681-847E-D0918612832B}" type="datetimeFigureOut">
              <a:rPr lang="fr-FR"/>
              <a:t>08/07/2019</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69C971FF-EF28-4195-A575-329446EFAA55}" type="slidenum">
              <a:rPr lang="fr-FR" smtClean="0"/>
              <a:t>‹#›</a:t>
            </a:fld>
            <a:endParaRPr lang="fr-FR" dirty="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lumMod val="50000"/>
          </a:schemeClr>
        </a:solidFill>
        <a:latin typeface="+mn-lt"/>
        <a:ea typeface="+mn-ea"/>
        <a:cs typeface="+mn-cs"/>
      </a:defRPr>
    </a:lvl1pPr>
    <a:lvl2pPr marL="457200" algn="l" defTabSz="914400" rtl="0" eaLnBrk="1" latinLnBrk="0" hangingPunct="1">
      <a:defRPr lang="fr-FR" sz="1200" kern="1200">
        <a:solidFill>
          <a:schemeClr val="tx1">
            <a:lumMod val="50000"/>
          </a:schemeClr>
        </a:solidFill>
        <a:latin typeface="+mn-lt"/>
        <a:ea typeface="+mn-ea"/>
        <a:cs typeface="+mn-cs"/>
      </a:defRPr>
    </a:lvl2pPr>
    <a:lvl3pPr marL="914400" algn="l" defTabSz="914400" rtl="0" eaLnBrk="1" latinLnBrk="0" hangingPunct="1">
      <a:defRPr lang="fr-FR" sz="1200" kern="1200">
        <a:solidFill>
          <a:schemeClr val="tx1">
            <a:lumMod val="50000"/>
          </a:schemeClr>
        </a:solidFill>
        <a:latin typeface="+mn-lt"/>
        <a:ea typeface="+mn-ea"/>
        <a:cs typeface="+mn-cs"/>
      </a:defRPr>
    </a:lvl3pPr>
    <a:lvl4pPr marL="1371600" algn="l" defTabSz="914400" rtl="0" eaLnBrk="1" latinLnBrk="0" hangingPunct="1">
      <a:defRPr lang="fr-FR" sz="1200" kern="1200">
        <a:solidFill>
          <a:schemeClr val="tx1">
            <a:lumMod val="50000"/>
          </a:schemeClr>
        </a:solidFill>
        <a:latin typeface="+mn-lt"/>
        <a:ea typeface="+mn-ea"/>
        <a:cs typeface="+mn-cs"/>
      </a:defRPr>
    </a:lvl4pPr>
    <a:lvl5pPr marL="1828800" algn="l" defTabSz="914400" rtl="0" eaLnBrk="1" latinLnBrk="0" hangingPunct="1">
      <a:defRPr lang="fr-FR" sz="1200" kern="1200">
        <a:solidFill>
          <a:schemeClr val="tx1">
            <a:lumMod val="50000"/>
          </a:schemeClr>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54957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349852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6</a:t>
            </a:fld>
            <a:endParaRPr lang="en-US"/>
          </a:p>
        </p:txBody>
      </p:sp>
    </p:spTree>
    <p:extLst>
      <p:ext uri="{BB962C8B-B14F-4D97-AF65-F5344CB8AC3E}">
        <p14:creationId xmlns:p14="http://schemas.microsoft.com/office/powerpoint/2010/main" val="296689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7</a:t>
            </a:fld>
            <a:endParaRPr lang="fr-FR"/>
          </a:p>
        </p:txBody>
      </p:sp>
    </p:spTree>
    <p:extLst>
      <p:ext uri="{BB962C8B-B14F-4D97-AF65-F5344CB8AC3E}">
        <p14:creationId xmlns:p14="http://schemas.microsoft.com/office/powerpoint/2010/main" val="413679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8</a:t>
            </a:fld>
            <a:endParaRPr lang="fr-FR"/>
          </a:p>
        </p:txBody>
      </p:sp>
    </p:spTree>
    <p:extLst>
      <p:ext uri="{BB962C8B-B14F-4D97-AF65-F5344CB8AC3E}">
        <p14:creationId xmlns:p14="http://schemas.microsoft.com/office/powerpoint/2010/main" val="287665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9</a:t>
            </a:fld>
            <a:endParaRPr lang="en-US"/>
          </a:p>
        </p:txBody>
      </p:sp>
    </p:spTree>
    <p:extLst>
      <p:ext uri="{BB962C8B-B14F-4D97-AF65-F5344CB8AC3E}">
        <p14:creationId xmlns:p14="http://schemas.microsoft.com/office/powerpoint/2010/main" val="1160389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36</a:t>
            </a:fld>
            <a:endParaRPr lang="en-US"/>
          </a:p>
        </p:txBody>
      </p:sp>
    </p:spTree>
    <p:extLst>
      <p:ext uri="{BB962C8B-B14F-4D97-AF65-F5344CB8AC3E}">
        <p14:creationId xmlns:p14="http://schemas.microsoft.com/office/powerpoint/2010/main" val="97292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37</a:t>
            </a:fld>
            <a:endParaRPr lang="fr-FR"/>
          </a:p>
        </p:txBody>
      </p:sp>
    </p:spTree>
    <p:extLst>
      <p:ext uri="{BB962C8B-B14F-4D97-AF65-F5344CB8AC3E}">
        <p14:creationId xmlns:p14="http://schemas.microsoft.com/office/powerpoint/2010/main" val="10499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46</a:t>
            </a:fld>
            <a:endParaRPr lang="en-US"/>
          </a:p>
        </p:txBody>
      </p:sp>
    </p:spTree>
    <p:extLst>
      <p:ext uri="{BB962C8B-B14F-4D97-AF65-F5344CB8AC3E}">
        <p14:creationId xmlns:p14="http://schemas.microsoft.com/office/powerpoint/2010/main" val="169031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8" name="carte"/>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fr-FR" dirty="0"/>
          </a:p>
        </p:txBody>
      </p:sp>
      <p:sp>
        <p:nvSpPr>
          <p:cNvPr id="2" name="Titre 1"/>
          <p:cNvSpPr>
            <a:spLocks noGrp="1"/>
          </p:cNvSpPr>
          <p:nvPr>
            <p:ph type="ctrTitle"/>
          </p:nvPr>
        </p:nvSpPr>
        <p:spPr>
          <a:xfrm>
            <a:off x="1217613" y="1828799"/>
            <a:ext cx="9753600" cy="3048001"/>
          </a:xfrm>
        </p:spPr>
        <p:txBody>
          <a:bodyPr>
            <a:normAutofit/>
          </a:bodyPr>
          <a:lstStyle>
            <a:lvl1pPr latinLnBrk="0">
              <a:defRPr lang="fr-FR" sz="4400"/>
            </a:lvl1pPr>
          </a:lstStyle>
          <a:p>
            <a:r>
              <a:rPr lang="fr-FR" dirty="0"/>
              <a:t>Modifiez le style du titre</a:t>
            </a:r>
          </a:p>
        </p:txBody>
      </p:sp>
      <p:sp>
        <p:nvSpPr>
          <p:cNvPr id="3" name="Sous-titre 2"/>
          <p:cNvSpPr>
            <a:spLocks noGrp="1"/>
          </p:cNvSpPr>
          <p:nvPr>
            <p:ph type="subTitle" idx="1"/>
          </p:nvPr>
        </p:nvSpPr>
        <p:spPr>
          <a:xfrm>
            <a:off x="1217614" y="5029200"/>
            <a:ext cx="7848600" cy="1143000"/>
          </a:xfrm>
        </p:spPr>
        <p:txBody>
          <a:bodyPr>
            <a:normAutofit/>
          </a:bodyPr>
          <a:lstStyle>
            <a:lvl1pPr marL="0" indent="0" algn="l" latinLnBrk="0">
              <a:spcBef>
                <a:spcPts val="0"/>
              </a:spcBef>
              <a:buNone/>
              <a:defRPr lang="fr-FR" sz="2000">
                <a:solidFill>
                  <a:schemeClr val="tx1"/>
                </a:solidFill>
              </a:defRPr>
            </a:lvl1pPr>
            <a:lvl2pPr marL="457200" indent="0" algn="ctr" latinLnBrk="0">
              <a:buNone/>
              <a:defRPr lang="fr-FR">
                <a:solidFill>
                  <a:schemeClr val="tx1">
                    <a:tint val="75000"/>
                  </a:schemeClr>
                </a:solidFill>
              </a:defRPr>
            </a:lvl2pPr>
            <a:lvl3pPr marL="914400" indent="0" algn="ctr" latinLnBrk="0">
              <a:buNone/>
              <a:defRPr lang="fr-FR">
                <a:solidFill>
                  <a:schemeClr val="tx1">
                    <a:tint val="75000"/>
                  </a:schemeClr>
                </a:solidFill>
              </a:defRPr>
            </a:lvl3pPr>
            <a:lvl4pPr marL="1371600" indent="0" algn="ctr" latinLnBrk="0">
              <a:buNone/>
              <a:defRPr lang="fr-FR">
                <a:solidFill>
                  <a:schemeClr val="tx1">
                    <a:tint val="75000"/>
                  </a:schemeClr>
                </a:solidFill>
              </a:defRPr>
            </a:lvl4pPr>
            <a:lvl5pPr marL="1828800" indent="0" algn="ctr" latinLnBrk="0">
              <a:buNone/>
              <a:defRPr lang="fr-FR">
                <a:solidFill>
                  <a:schemeClr val="tx1">
                    <a:tint val="75000"/>
                  </a:schemeClr>
                </a:solidFill>
              </a:defRPr>
            </a:lvl5pPr>
            <a:lvl6pPr marL="2286000" indent="0" algn="ctr" latinLnBrk="0">
              <a:buNone/>
              <a:defRPr lang="fr-FR">
                <a:solidFill>
                  <a:schemeClr val="tx1">
                    <a:tint val="75000"/>
                  </a:schemeClr>
                </a:solidFill>
              </a:defRPr>
            </a:lvl6pPr>
            <a:lvl7pPr marL="2743200" indent="0" algn="ctr" latinLnBrk="0">
              <a:buNone/>
              <a:defRPr lang="fr-FR">
                <a:solidFill>
                  <a:schemeClr val="tx1">
                    <a:tint val="75000"/>
                  </a:schemeClr>
                </a:solidFill>
              </a:defRPr>
            </a:lvl7pPr>
            <a:lvl8pPr marL="3200400" indent="0" algn="ctr" latinLnBrk="0">
              <a:buNone/>
              <a:defRPr lang="fr-FR">
                <a:solidFill>
                  <a:schemeClr val="tx1">
                    <a:tint val="75000"/>
                  </a:schemeClr>
                </a:solidFill>
              </a:defRPr>
            </a:lvl8pPr>
            <a:lvl9pPr marL="3657600" indent="0" algn="ctr" latinLnBrk="0">
              <a:buNone/>
              <a:defRPr lang="fr-FR">
                <a:solidFill>
                  <a:schemeClr val="tx1">
                    <a:tint val="75000"/>
                  </a:schemeClr>
                </a:solidFill>
              </a:defRPr>
            </a:lvl9pPr>
          </a:lstStyle>
          <a:p>
            <a:r>
              <a:rPr lang="fr-FR" dirty="0"/>
              <a:t>Modifiez le style des sous-titres du masque</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texte vertical 2"/>
          <p:cNvSpPr>
            <a:spLocks noGrp="1"/>
          </p:cNvSpPr>
          <p:nvPr>
            <p:ph type="body" orient="vert" idx="1"/>
          </p:nvPr>
        </p:nvSpPr>
        <p:spPr/>
        <p:txBody>
          <a:bodyPr vert="eaVert"/>
          <a:lstStyle>
            <a:lvl5pPr latinLnBrk="0">
              <a:defRPr lang="fr-FR"/>
            </a:lvl5pPr>
            <a:lvl6pPr latinLnBrk="0">
              <a:defRPr lang="fr-FR"/>
            </a:lvl6pPr>
            <a:lvl7pPr latinLnBrk="0">
              <a:defRPr lang="fr-FR" baseline="0"/>
            </a:lvl7pPr>
            <a:lvl8pPr latinLnBrk="0">
              <a:defRPr lang="fr-FR" baseline="0"/>
            </a:lvl8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08/07/2019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685800"/>
            <a:ext cx="2134315" cy="5486400"/>
          </a:xfrm>
        </p:spPr>
        <p:txBody>
          <a:bodyPr vert="eaVert"/>
          <a:lstStyle/>
          <a:p>
            <a:r>
              <a:rPr lang="fr-FR" dirty="0"/>
              <a:t>Modifiez le style du titre</a:t>
            </a:r>
          </a:p>
        </p:txBody>
      </p:sp>
      <p:sp>
        <p:nvSpPr>
          <p:cNvPr id="3" name="Espace réservé du texte vertical 2"/>
          <p:cNvSpPr>
            <a:spLocks noGrp="1"/>
          </p:cNvSpPr>
          <p:nvPr>
            <p:ph type="body" orient="vert" idx="1"/>
          </p:nvPr>
        </p:nvSpPr>
        <p:spPr>
          <a:xfrm>
            <a:off x="1217613" y="685800"/>
            <a:ext cx="7416138" cy="5486400"/>
          </a:xfrm>
        </p:spPr>
        <p:txBody>
          <a:bodyPr vert="eaVert"/>
          <a:lstStyle>
            <a:lvl5pPr latinLnBrk="0">
              <a:defRPr lang="fr-FR"/>
            </a:lvl5pPr>
            <a:lvl6pPr latinLnBrk="0">
              <a:defRPr lang="fr-FR"/>
            </a:lvl6pPr>
            <a:lvl7pPr latinLnBrk="0">
              <a:defRPr lang="fr-FR"/>
            </a:lvl7pPr>
            <a:lvl8pPr latinLnBrk="0">
              <a:defRPr lang="fr-FR"/>
            </a:lvl8pPr>
            <a:lvl9pPr latinLnBrk="0">
              <a:defRPr lang="fr-FR"/>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08/07/2019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24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mplacement réservé de contenu 2"/>
          <p:cNvSpPr>
            <a:spLocks noGrp="1"/>
          </p:cNvSpPr>
          <p:nvPr>
            <p:ph idx="1"/>
          </p:nvPr>
        </p:nvSpPr>
        <p:spPr/>
        <p:txBody>
          <a:bodyPr/>
          <a:lstStyle>
            <a:lvl5pPr latinLnBrk="0">
              <a:defRPr lang="fr-FR"/>
            </a:lvl5pPr>
            <a:lvl6pPr latinLnBrk="0">
              <a:defRPr lang="fr-FR"/>
            </a:lvl6pPr>
            <a:lvl7pPr latinLnBrk="0">
              <a:defRPr lang="fr-FR" baseline="0"/>
            </a:lvl7pPr>
            <a:lvl8pPr latinLnBrk="0">
              <a:defRPr lang="fr-FR" baseline="0"/>
            </a:lvl8pPr>
            <a:lvl9pPr latinLnBrk="0">
              <a:defRPr lang="fr-FR"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08/07/2019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17614" y="3429000"/>
            <a:ext cx="9753600" cy="2362199"/>
          </a:xfrm>
        </p:spPr>
        <p:txBody>
          <a:bodyPr anchor="b">
            <a:normAutofit/>
          </a:bodyPr>
          <a:lstStyle>
            <a:lvl1pPr algn="l" latinLnBrk="0">
              <a:defRPr lang="fr-FR" sz="4400" b="0" cap="all"/>
            </a:lvl1pPr>
          </a:lstStyle>
          <a:p>
            <a:r>
              <a:rPr lang="fr-FR" dirty="0"/>
              <a:t>Modifiez le style du titre</a:t>
            </a:r>
          </a:p>
        </p:txBody>
      </p:sp>
      <p:sp>
        <p:nvSpPr>
          <p:cNvPr id="3" name="Espace réservé du texte 2"/>
          <p:cNvSpPr>
            <a:spLocks noGrp="1"/>
          </p:cNvSpPr>
          <p:nvPr>
            <p:ph type="body" idx="1"/>
          </p:nvPr>
        </p:nvSpPr>
        <p:spPr>
          <a:xfrm>
            <a:off x="1213150" y="685801"/>
            <a:ext cx="7853063" cy="1142999"/>
          </a:xfrm>
        </p:spPr>
        <p:txBody>
          <a:bodyPr anchor="t"/>
          <a:lstStyle>
            <a:lvl1pPr marL="0" indent="0" latinLnBrk="0">
              <a:spcBef>
                <a:spcPts val="0"/>
              </a:spcBef>
              <a:buNone/>
              <a:defRPr lang="fr-FR" sz="2000">
                <a:solidFill>
                  <a:schemeClr val="tx1"/>
                </a:solidFill>
              </a:defRPr>
            </a:lvl1pPr>
            <a:lvl2pPr marL="457200" indent="0" latinLnBrk="0">
              <a:buNone/>
              <a:defRPr lang="fr-FR" sz="1800">
                <a:solidFill>
                  <a:schemeClr val="tx1">
                    <a:tint val="75000"/>
                  </a:schemeClr>
                </a:solidFill>
              </a:defRPr>
            </a:lvl2pPr>
            <a:lvl3pPr marL="914400" indent="0" latinLnBrk="0">
              <a:buNone/>
              <a:defRPr lang="fr-FR" sz="1600">
                <a:solidFill>
                  <a:schemeClr val="tx1">
                    <a:tint val="75000"/>
                  </a:schemeClr>
                </a:solidFill>
              </a:defRPr>
            </a:lvl3pPr>
            <a:lvl4pPr marL="1371600" indent="0" latinLnBrk="0">
              <a:buNone/>
              <a:defRPr lang="fr-FR" sz="1400">
                <a:solidFill>
                  <a:schemeClr val="tx1">
                    <a:tint val="75000"/>
                  </a:schemeClr>
                </a:solidFill>
              </a:defRPr>
            </a:lvl4pPr>
            <a:lvl5pPr marL="1828800" indent="0" latinLnBrk="0">
              <a:buNone/>
              <a:defRPr lang="fr-FR" sz="1400">
                <a:solidFill>
                  <a:schemeClr val="tx1">
                    <a:tint val="75000"/>
                  </a:schemeClr>
                </a:solidFill>
              </a:defRPr>
            </a:lvl5pPr>
            <a:lvl6pPr marL="2286000" indent="0" latinLnBrk="0">
              <a:buNone/>
              <a:defRPr lang="fr-FR" sz="1400">
                <a:solidFill>
                  <a:schemeClr val="tx1">
                    <a:tint val="75000"/>
                  </a:schemeClr>
                </a:solidFill>
              </a:defRPr>
            </a:lvl6pPr>
            <a:lvl7pPr marL="2743200" indent="0" latinLnBrk="0">
              <a:buNone/>
              <a:defRPr lang="fr-FR" sz="1400">
                <a:solidFill>
                  <a:schemeClr val="tx1">
                    <a:tint val="75000"/>
                  </a:schemeClr>
                </a:solidFill>
              </a:defRPr>
            </a:lvl7pPr>
            <a:lvl8pPr marL="3200400" indent="0" latinLnBrk="0">
              <a:buNone/>
              <a:defRPr lang="fr-FR" sz="1400">
                <a:solidFill>
                  <a:schemeClr val="tx1">
                    <a:tint val="75000"/>
                  </a:schemeClr>
                </a:solidFill>
              </a:defRPr>
            </a:lvl8pPr>
            <a:lvl9pPr marL="3657600" indent="0" latinLnBrk="0">
              <a:buNone/>
              <a:defRPr lang="fr-FR" sz="1400">
                <a:solidFill>
                  <a:schemeClr val="tx1">
                    <a:tint val="75000"/>
                  </a:schemeClr>
                </a:solidFill>
              </a:defRPr>
            </a:lvl9pPr>
          </a:lstStyle>
          <a:p>
            <a:pPr lvl="0"/>
            <a:r>
              <a:rPr lang="fr-FR" dirty="0"/>
              <a:t>Modifiez les styles du texte du masque</a:t>
            </a:r>
          </a:p>
        </p:txBody>
      </p:sp>
      <p:sp>
        <p:nvSpPr>
          <p:cNvPr id="4" name="Espace réservé de la date 3"/>
          <p:cNvSpPr>
            <a:spLocks noGrp="1"/>
          </p:cNvSpPr>
          <p:nvPr>
            <p:ph type="dt" sz="half" idx="10"/>
          </p:nvPr>
        </p:nvSpPr>
        <p:spPr/>
        <p:txBody>
          <a:bodyPr/>
          <a:lstStyle/>
          <a:p>
            <a:fld id="{EDF33987-6305-4E2A-BF18-EF013ECE927B}" type="datetimeFigureOut">
              <a:rPr lang="fr-FR"/>
              <a:t>08/07/2019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mplacement réservé de contenu 2"/>
          <p:cNvSpPr>
            <a:spLocks noGrp="1"/>
          </p:cNvSpPr>
          <p:nvPr>
            <p:ph sz="half" idx="1"/>
          </p:nvPr>
        </p:nvSpPr>
        <p:spPr>
          <a:xfrm>
            <a:off x="1233279" y="1828800"/>
            <a:ext cx="4708734" cy="4343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baseline="0"/>
            </a:lvl7pPr>
            <a:lvl8pPr latinLnBrk="0">
              <a:defRPr lang="fr-FR" sz="1600" baseline="0"/>
            </a:lvl8pPr>
            <a:lvl9pPr latinLnBrk="0">
              <a:defRPr lang="fr-FR" sz="1600"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mplacement réservé de contenu 3"/>
          <p:cNvSpPr>
            <a:spLocks noGrp="1"/>
          </p:cNvSpPr>
          <p:nvPr>
            <p:ph sz="half" idx="2"/>
          </p:nvPr>
        </p:nvSpPr>
        <p:spPr>
          <a:xfrm>
            <a:off x="6262479" y="1828800"/>
            <a:ext cx="4708734" cy="4343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a:lvl7pPr>
            <a:lvl8pPr latinLnBrk="0">
              <a:defRPr lang="fr-FR" sz="1600"/>
            </a:lvl8pPr>
            <a:lvl9pPr latinLnBrk="0">
              <a:defRPr lang="fr-F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p:cNvSpPr>
            <a:spLocks noGrp="1"/>
          </p:cNvSpPr>
          <p:nvPr>
            <p:ph type="dt" sz="half" idx="10"/>
          </p:nvPr>
        </p:nvSpPr>
        <p:spPr/>
        <p:txBody>
          <a:bodyPr/>
          <a:lstStyle/>
          <a:p>
            <a:fld id="{EDF33987-6305-4E2A-BF18-EF013ECE927B}" type="datetimeFigureOut">
              <a:rPr lang="fr-FR"/>
              <a:t>08/07/2019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latinLnBrk="0">
              <a:defRPr lang="fr-FR"/>
            </a:lvl1pPr>
          </a:lstStyle>
          <a:p>
            <a:r>
              <a:rPr lang="fr-FR" dirty="0"/>
              <a:t>Modifiez le style du titre</a:t>
            </a:r>
          </a:p>
        </p:txBody>
      </p:sp>
      <p:sp>
        <p:nvSpPr>
          <p:cNvPr id="3" name="Espace réservé du texte 2"/>
          <p:cNvSpPr>
            <a:spLocks noGrp="1"/>
          </p:cNvSpPr>
          <p:nvPr>
            <p:ph type="body" idx="1"/>
          </p:nvPr>
        </p:nvSpPr>
        <p:spPr>
          <a:xfrm>
            <a:off x="1217614" y="1828799"/>
            <a:ext cx="4709160" cy="838201"/>
          </a:xfrm>
        </p:spPr>
        <p:txBody>
          <a:bodyPr anchor="ctr"/>
          <a:lstStyle>
            <a:lvl1pPr marL="0" indent="0" latinLnBrk="0">
              <a:spcBef>
                <a:spcPts val="0"/>
              </a:spcBef>
              <a:buNone/>
              <a:defRPr lang="fr-FR" sz="2400" b="0" cap="all" baseline="0">
                <a:solidFill>
                  <a:schemeClr val="tx1">
                    <a:lumMod val="50000"/>
                  </a:schemeClr>
                </a:solidFill>
              </a:defRPr>
            </a:lvl1pPr>
            <a:lvl2pPr marL="457200" indent="0" latinLnBrk="0">
              <a:buNone/>
              <a:defRPr lang="fr-FR" sz="2000" b="1"/>
            </a:lvl2pPr>
            <a:lvl3pPr marL="914400" indent="0" latinLnBrk="0">
              <a:buNone/>
              <a:defRPr lang="fr-FR" sz="1800" b="1"/>
            </a:lvl3pPr>
            <a:lvl4pPr marL="1371600" indent="0" latinLnBrk="0">
              <a:buNone/>
              <a:defRPr lang="fr-FR" sz="1600" b="1"/>
            </a:lvl4pPr>
            <a:lvl5pPr marL="1828800" indent="0" latinLnBrk="0">
              <a:buNone/>
              <a:defRPr lang="fr-FR" sz="1600" b="1"/>
            </a:lvl5pPr>
            <a:lvl6pPr marL="2286000" indent="0" latinLnBrk="0">
              <a:buNone/>
              <a:defRPr lang="fr-FR" sz="1600" b="1"/>
            </a:lvl6pPr>
            <a:lvl7pPr marL="2743200" indent="0" latinLnBrk="0">
              <a:buNone/>
              <a:defRPr lang="fr-FR" sz="1600" b="1"/>
            </a:lvl7pPr>
            <a:lvl8pPr marL="3200400" indent="0" latinLnBrk="0">
              <a:buNone/>
              <a:defRPr lang="fr-FR" sz="1600" b="1"/>
            </a:lvl8pPr>
            <a:lvl9pPr marL="3657600" indent="0" latinLnBrk="0">
              <a:buNone/>
              <a:defRPr lang="fr-FR" sz="1600" b="1"/>
            </a:lvl9pPr>
          </a:lstStyle>
          <a:p>
            <a:pPr lvl="0"/>
            <a:r>
              <a:rPr lang="fr-FR" dirty="0"/>
              <a:t>Modifiez les styles du texte du masque</a:t>
            </a:r>
          </a:p>
        </p:txBody>
      </p:sp>
      <p:sp>
        <p:nvSpPr>
          <p:cNvPr id="4" name="Emplacement réservé de contenu 3"/>
          <p:cNvSpPr>
            <a:spLocks noGrp="1"/>
          </p:cNvSpPr>
          <p:nvPr>
            <p:ph sz="half" idx="2"/>
          </p:nvPr>
        </p:nvSpPr>
        <p:spPr>
          <a:xfrm>
            <a:off x="1217614" y="2743200"/>
            <a:ext cx="4709160" cy="3428999"/>
          </a:xfrm>
        </p:spPr>
        <p:txBody>
          <a:bodyPr>
            <a:normAutofit/>
          </a:bodyPr>
          <a:lstStyle>
            <a:lvl1pPr latinLnBrk="0">
              <a:defRPr lang="fr-FR" sz="2000"/>
            </a:lvl1pPr>
            <a:lvl2pPr latinLnBrk="0">
              <a:defRPr lang="fr-FR" sz="1800"/>
            </a:lvl2pPr>
            <a:lvl3pPr latinLnBrk="0">
              <a:defRPr lang="fr-FR" sz="1600"/>
            </a:lvl3pPr>
            <a:lvl4pPr latinLnBrk="0">
              <a:defRPr lang="fr-FR" sz="1400"/>
            </a:lvl4pPr>
            <a:lvl5pPr latinLnBrk="0">
              <a:defRPr lang="fr-FR" sz="1400"/>
            </a:lvl5pPr>
            <a:lvl6pPr latinLnBrk="0">
              <a:defRPr lang="fr-FR" sz="1400"/>
            </a:lvl6pPr>
            <a:lvl7pPr latinLnBrk="0">
              <a:defRPr lang="fr-FR" sz="1400"/>
            </a:lvl7pPr>
            <a:lvl8pPr latinLnBrk="0">
              <a:defRPr lang="fr-FR" sz="1400"/>
            </a:lvl8pPr>
            <a:lvl9pPr latinLnBrk="0">
              <a:defRPr lang="fr-FR" sz="14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6262054" y="1828799"/>
            <a:ext cx="4709160" cy="838201"/>
          </a:xfrm>
        </p:spPr>
        <p:txBody>
          <a:bodyPr anchor="ctr"/>
          <a:lstStyle>
            <a:lvl1pPr marL="0" indent="0" latinLnBrk="0">
              <a:spcBef>
                <a:spcPts val="0"/>
              </a:spcBef>
              <a:buNone/>
              <a:defRPr lang="fr-FR" sz="2400" b="0" cap="all" baseline="0">
                <a:solidFill>
                  <a:schemeClr val="tx1">
                    <a:lumMod val="50000"/>
                  </a:schemeClr>
                </a:solidFill>
              </a:defRPr>
            </a:lvl1pPr>
            <a:lvl2pPr marL="457200" indent="0" latinLnBrk="0">
              <a:buNone/>
              <a:defRPr lang="fr-FR" sz="2000" b="1"/>
            </a:lvl2pPr>
            <a:lvl3pPr marL="914400" indent="0" latinLnBrk="0">
              <a:buNone/>
              <a:defRPr lang="fr-FR" sz="1800" b="1"/>
            </a:lvl3pPr>
            <a:lvl4pPr marL="1371600" indent="0" latinLnBrk="0">
              <a:buNone/>
              <a:defRPr lang="fr-FR" sz="1600" b="1"/>
            </a:lvl4pPr>
            <a:lvl5pPr marL="1828800" indent="0" latinLnBrk="0">
              <a:buNone/>
              <a:defRPr lang="fr-FR" sz="1600" b="1"/>
            </a:lvl5pPr>
            <a:lvl6pPr marL="2286000" indent="0" latinLnBrk="0">
              <a:buNone/>
              <a:defRPr lang="fr-FR" sz="1600" b="1"/>
            </a:lvl6pPr>
            <a:lvl7pPr marL="2743200" indent="0" latinLnBrk="0">
              <a:buNone/>
              <a:defRPr lang="fr-FR" sz="1600" b="1"/>
            </a:lvl7pPr>
            <a:lvl8pPr marL="3200400" indent="0" latinLnBrk="0">
              <a:buNone/>
              <a:defRPr lang="fr-FR" sz="1600" b="1"/>
            </a:lvl8pPr>
            <a:lvl9pPr marL="3657600" indent="0" latinLnBrk="0">
              <a:buNone/>
              <a:defRPr lang="fr-FR" sz="1600" b="1"/>
            </a:lvl9pPr>
          </a:lstStyle>
          <a:p>
            <a:pPr lvl="0"/>
            <a:r>
              <a:rPr lang="fr-FR" dirty="0"/>
              <a:t>Modifiez les styles du texte du masque</a:t>
            </a:r>
          </a:p>
        </p:txBody>
      </p:sp>
      <p:sp>
        <p:nvSpPr>
          <p:cNvPr id="6" name="Emplacement réservé de contenu 5"/>
          <p:cNvSpPr>
            <a:spLocks noGrp="1"/>
          </p:cNvSpPr>
          <p:nvPr>
            <p:ph sz="quarter" idx="4"/>
          </p:nvPr>
        </p:nvSpPr>
        <p:spPr>
          <a:xfrm>
            <a:off x="6262054" y="2743200"/>
            <a:ext cx="4709160" cy="3428999"/>
          </a:xfrm>
        </p:spPr>
        <p:txBody>
          <a:bodyPr>
            <a:normAutofit/>
          </a:bodyPr>
          <a:lstStyle>
            <a:lvl1pPr latinLnBrk="0">
              <a:defRPr lang="fr-FR" sz="2000"/>
            </a:lvl1pPr>
            <a:lvl2pPr latinLnBrk="0">
              <a:defRPr lang="fr-FR" sz="1800"/>
            </a:lvl2pPr>
            <a:lvl3pPr latinLnBrk="0">
              <a:defRPr lang="fr-FR" sz="1600"/>
            </a:lvl3pPr>
            <a:lvl4pPr latinLnBrk="0">
              <a:defRPr lang="fr-FR" sz="1400"/>
            </a:lvl4pPr>
            <a:lvl5pPr latinLnBrk="0">
              <a:defRPr lang="fr-FR" sz="1400"/>
            </a:lvl5pPr>
            <a:lvl6pPr latinLnBrk="0">
              <a:defRPr lang="fr-FR" sz="1400"/>
            </a:lvl6pPr>
            <a:lvl7pPr latinLnBrk="0">
              <a:defRPr lang="fr-FR" sz="1400"/>
            </a:lvl7pPr>
            <a:lvl8pPr latinLnBrk="0">
              <a:defRPr lang="fr-FR" sz="1400" baseline="0"/>
            </a:lvl8pPr>
            <a:lvl9pPr latinLnBrk="0">
              <a:defRPr lang="fr-FR" sz="1400"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p:cNvSpPr>
            <a:spLocks noGrp="1"/>
          </p:cNvSpPr>
          <p:nvPr>
            <p:ph type="dt" sz="half" idx="10"/>
          </p:nvPr>
        </p:nvSpPr>
        <p:spPr/>
        <p:txBody>
          <a:bodyPr/>
          <a:lstStyle/>
          <a:p>
            <a:fld id="{EDF33987-6305-4E2A-BF18-EF013ECE927B}" type="datetimeFigureOut">
              <a:rPr lang="fr-FR"/>
              <a:t>08/07/2019</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e la date 2"/>
          <p:cNvSpPr>
            <a:spLocks noGrp="1"/>
          </p:cNvSpPr>
          <p:nvPr>
            <p:ph type="dt" sz="half" idx="10"/>
          </p:nvPr>
        </p:nvSpPr>
        <p:spPr/>
        <p:txBody>
          <a:bodyPr/>
          <a:lstStyle/>
          <a:p>
            <a:fld id="{EDF33987-6305-4E2A-BF18-EF013ECE927B}" type="datetimeFigureOut">
              <a:rPr lang="fr-FR"/>
              <a:t>08/07/2019</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DF33987-6305-4E2A-BF18-EF013ECE927B}" type="datetimeFigureOut">
              <a:rPr lang="fr-FR"/>
              <a:t>08/07/2019</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2" name="Titre 1"/>
          <p:cNvSpPr>
            <a:spLocks noGrp="1"/>
          </p:cNvSpPr>
          <p:nvPr>
            <p:ph type="title"/>
          </p:nvPr>
        </p:nvSpPr>
        <p:spPr>
          <a:xfrm>
            <a:off x="684213" y="685800"/>
            <a:ext cx="3886200" cy="4038600"/>
          </a:xfrm>
        </p:spPr>
        <p:txBody>
          <a:bodyPr anchor="b">
            <a:noAutofit/>
          </a:bodyPr>
          <a:lstStyle>
            <a:lvl1pPr algn="l" latinLnBrk="0">
              <a:defRPr lang="fr-FR" sz="4000" b="0"/>
            </a:lvl1pPr>
          </a:lstStyle>
          <a:p>
            <a:r>
              <a:rPr lang="fr-FR" dirty="0"/>
              <a:t>Modifiez le style du titre</a:t>
            </a:r>
          </a:p>
        </p:txBody>
      </p:sp>
      <p:sp>
        <p:nvSpPr>
          <p:cNvPr id="3" name="Emplacement réservé de contenu 2"/>
          <p:cNvSpPr>
            <a:spLocks noGrp="1"/>
          </p:cNvSpPr>
          <p:nvPr>
            <p:ph idx="1"/>
          </p:nvPr>
        </p:nvSpPr>
        <p:spPr>
          <a:xfrm>
            <a:off x="5865814" y="685800"/>
            <a:ext cx="5638800" cy="5486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a:lvl7pPr>
            <a:lvl8pPr latinLnBrk="0">
              <a:defRPr lang="fr-FR" sz="1600"/>
            </a:lvl8pPr>
            <a:lvl9pPr latinLnBrk="0">
              <a:defRPr lang="fr-F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fr-FR" sz="1800"/>
            </a:lvl1pPr>
            <a:lvl2pPr marL="457200" indent="0" latinLnBrk="0">
              <a:buNone/>
              <a:defRPr lang="fr-FR" sz="1200"/>
            </a:lvl2pPr>
            <a:lvl3pPr marL="914400" indent="0" latinLnBrk="0">
              <a:buNone/>
              <a:defRPr lang="fr-FR" sz="1000"/>
            </a:lvl3pPr>
            <a:lvl4pPr marL="1371600" indent="0" latinLnBrk="0">
              <a:buNone/>
              <a:defRPr lang="fr-FR" sz="900"/>
            </a:lvl4pPr>
            <a:lvl5pPr marL="1828800" indent="0" latinLnBrk="0">
              <a:buNone/>
              <a:defRPr lang="fr-FR" sz="900"/>
            </a:lvl5pPr>
            <a:lvl6pPr marL="2286000" indent="0" latinLnBrk="0">
              <a:buNone/>
              <a:defRPr lang="fr-FR" sz="900"/>
            </a:lvl6pPr>
            <a:lvl7pPr marL="2743200" indent="0" latinLnBrk="0">
              <a:buNone/>
              <a:defRPr lang="fr-FR" sz="900"/>
            </a:lvl7pPr>
            <a:lvl8pPr marL="3200400" indent="0" latinLnBrk="0">
              <a:buNone/>
              <a:defRPr lang="fr-FR" sz="900"/>
            </a:lvl8pPr>
            <a:lvl9pPr marL="3657600" indent="0" latinLnBrk="0">
              <a:buNone/>
              <a:defRPr lang="fr-FR" sz="900"/>
            </a:lvl9pPr>
          </a:lstStyle>
          <a:p>
            <a:pPr lvl="0"/>
            <a:r>
              <a:rPr lang="fr-FR" dirty="0"/>
              <a:t>Modifiez les styles du texte du masque</a:t>
            </a:r>
          </a:p>
        </p:txBody>
      </p:sp>
      <p:sp>
        <p:nvSpPr>
          <p:cNvPr id="5" name="Espace réservé de la date 4"/>
          <p:cNvSpPr>
            <a:spLocks noGrp="1"/>
          </p:cNvSpPr>
          <p:nvPr>
            <p:ph type="dt" sz="half" idx="10"/>
          </p:nvPr>
        </p:nvSpPr>
        <p:spPr/>
        <p:txBody>
          <a:bodyPr/>
          <a:lstStyle/>
          <a:p>
            <a:fld id="{EDF33987-6305-4E2A-BF18-EF013ECE927B}" type="datetimeFigureOut">
              <a:rPr lang="fr-FR"/>
              <a:t>08/07/2019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2" name="Titre 1"/>
          <p:cNvSpPr>
            <a:spLocks noGrp="1"/>
          </p:cNvSpPr>
          <p:nvPr>
            <p:ph type="title"/>
          </p:nvPr>
        </p:nvSpPr>
        <p:spPr>
          <a:xfrm>
            <a:off x="684213" y="685800"/>
            <a:ext cx="3886200" cy="4038600"/>
          </a:xfrm>
        </p:spPr>
        <p:txBody>
          <a:bodyPr anchor="b">
            <a:noAutofit/>
          </a:bodyPr>
          <a:lstStyle>
            <a:lvl1pPr algn="l" latinLnBrk="0">
              <a:defRPr lang="fr-FR" sz="4000" b="0"/>
            </a:lvl1pPr>
          </a:lstStyle>
          <a:p>
            <a:r>
              <a:rPr lang="fr-FR" dirty="0"/>
              <a:t>Modifiez le style du titre</a:t>
            </a:r>
          </a:p>
        </p:txBody>
      </p:sp>
      <p:sp>
        <p:nvSpPr>
          <p:cNvPr id="3" name="Espace réservé d’image 2"/>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latinLnBrk="0">
              <a:buNone/>
              <a:defRPr lang="fr-FR" sz="2400"/>
            </a:lvl1pPr>
            <a:lvl2pPr marL="457200" indent="0" latinLnBrk="0">
              <a:buNone/>
              <a:defRPr lang="fr-FR" sz="2800"/>
            </a:lvl2pPr>
            <a:lvl3pPr marL="914400" indent="0" latinLnBrk="0">
              <a:buNone/>
              <a:defRPr lang="fr-FR" sz="2400"/>
            </a:lvl3pPr>
            <a:lvl4pPr marL="1371600" indent="0" latinLnBrk="0">
              <a:buNone/>
              <a:defRPr lang="fr-FR" sz="2000"/>
            </a:lvl4pPr>
            <a:lvl5pPr marL="1828800" indent="0" latinLnBrk="0">
              <a:buNone/>
              <a:defRPr lang="fr-FR" sz="2000"/>
            </a:lvl5pPr>
            <a:lvl6pPr marL="2286000" indent="0" latinLnBrk="0">
              <a:buNone/>
              <a:defRPr lang="fr-FR" sz="2000"/>
            </a:lvl6pPr>
            <a:lvl7pPr marL="2743200" indent="0" latinLnBrk="0">
              <a:buNone/>
              <a:defRPr lang="fr-FR" sz="2000"/>
            </a:lvl7pPr>
            <a:lvl8pPr marL="3200400" indent="0" latinLnBrk="0">
              <a:buNone/>
              <a:defRPr lang="fr-FR" sz="2000"/>
            </a:lvl8pPr>
            <a:lvl9pPr marL="3657600" indent="0" latinLnBrk="0">
              <a:buNone/>
              <a:defRPr lang="fr-FR" sz="2000"/>
            </a:lvl9pPr>
          </a:lstStyle>
          <a:p>
            <a:r>
              <a:rPr lang="fr-FR" dirty="0"/>
              <a:t>Cliquez sur l’icône pour ajouter une image</a:t>
            </a:r>
          </a:p>
        </p:txBody>
      </p:sp>
      <p:sp>
        <p:nvSpPr>
          <p:cNvPr id="4" name="Espace réservé du texte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fr-FR" sz="1800"/>
            </a:lvl1pPr>
            <a:lvl2pPr marL="457200" indent="0" latinLnBrk="0">
              <a:buNone/>
              <a:defRPr lang="fr-FR" sz="1200"/>
            </a:lvl2pPr>
            <a:lvl3pPr marL="914400" indent="0" latinLnBrk="0">
              <a:buNone/>
              <a:defRPr lang="fr-FR" sz="1000"/>
            </a:lvl3pPr>
            <a:lvl4pPr marL="1371600" indent="0" latinLnBrk="0">
              <a:buNone/>
              <a:defRPr lang="fr-FR" sz="900"/>
            </a:lvl4pPr>
            <a:lvl5pPr marL="1828800" indent="0" latinLnBrk="0">
              <a:buNone/>
              <a:defRPr lang="fr-FR" sz="900"/>
            </a:lvl5pPr>
            <a:lvl6pPr marL="2286000" indent="0" latinLnBrk="0">
              <a:buNone/>
              <a:defRPr lang="fr-FR" sz="900"/>
            </a:lvl6pPr>
            <a:lvl7pPr marL="2743200" indent="0" latinLnBrk="0">
              <a:buNone/>
              <a:defRPr lang="fr-FR" sz="900"/>
            </a:lvl7pPr>
            <a:lvl8pPr marL="3200400" indent="0" latinLnBrk="0">
              <a:buNone/>
              <a:defRPr lang="fr-FR" sz="900"/>
            </a:lvl8pPr>
            <a:lvl9pPr marL="3657600" indent="0" latinLnBrk="0">
              <a:buNone/>
              <a:defRPr lang="fr-FR" sz="900"/>
            </a:lvl9pPr>
          </a:lstStyle>
          <a:p>
            <a:pPr lvl="0"/>
            <a:r>
              <a:rPr lang="fr-FR" dirty="0"/>
              <a:t>Modifiez les styles du texte du masque</a:t>
            </a:r>
          </a:p>
        </p:txBody>
      </p:sp>
      <p:sp>
        <p:nvSpPr>
          <p:cNvPr id="5" name="Espace réservé de la date 4"/>
          <p:cNvSpPr>
            <a:spLocks noGrp="1"/>
          </p:cNvSpPr>
          <p:nvPr>
            <p:ph type="dt" sz="half" idx="10"/>
          </p:nvPr>
        </p:nvSpPr>
        <p:spPr/>
        <p:txBody>
          <a:bodyPr/>
          <a:lstStyle/>
          <a:p>
            <a:fld id="{EDF33987-6305-4E2A-BF18-EF013ECE927B}" type="datetimeFigureOut">
              <a:rPr lang="fr-FR"/>
              <a:t>08/07/2019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fr-FR" dirty="0"/>
              <a:t>Modifiez le style du titre</a:t>
            </a:r>
          </a:p>
        </p:txBody>
      </p:sp>
      <p:sp>
        <p:nvSpPr>
          <p:cNvPr id="3" name="Espace réservé du texte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latinLnBrk="0">
              <a:defRPr lang="fr-FR" sz="1000">
                <a:solidFill>
                  <a:schemeClr val="tx1"/>
                </a:solidFill>
              </a:defRPr>
            </a:lvl1pPr>
          </a:lstStyle>
          <a:p>
            <a:fld id="{EDF33987-6305-4E2A-BF18-EF013ECE927B}" type="datetimeFigureOut">
              <a:rPr lang="fr-FR"/>
              <a:pPr/>
              <a:t>08/07/2019</a:t>
            </a:fld>
            <a:endParaRPr lang="fr-FR" dirty="0"/>
          </a:p>
        </p:txBody>
      </p:sp>
      <p:sp>
        <p:nvSpPr>
          <p:cNvPr id="5" name="Espace réservé du pied de page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latinLnBrk="0">
              <a:defRPr lang="fr-FR" sz="1000" cap="all" baseline="0">
                <a:solidFill>
                  <a:schemeClr val="tx1"/>
                </a:solidFill>
              </a:defRPr>
            </a:lvl1pPr>
          </a:lstStyle>
          <a:p>
            <a:endParaRPr lang="fr-FR" dirty="0"/>
          </a:p>
        </p:txBody>
      </p:sp>
      <p:sp>
        <p:nvSpPr>
          <p:cNvPr id="6" name="Espace réservé du numéro de diapositive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latinLnBrk="0">
              <a:defRPr lang="fr-FR" sz="1000">
                <a:solidFill>
                  <a:schemeClr val="tx1"/>
                </a:solidFill>
              </a:defRPr>
            </a:lvl1pPr>
          </a:lstStyle>
          <a:p>
            <a:fld id="{F36C87F6-986D-49E6-AF40-1B3A1EE8064D}" type="slidenum">
              <a:rPr lang="fr-FR" smtClean="0"/>
              <a:pPr/>
              <a:t>‹#›</a:t>
            </a:fld>
            <a:endParaRPr lang="fr-FR" dirty="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lang="fr-F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lang="fr-F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lang="fr-F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lang="fr-F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lang="fr-F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lang="fr-FR" sz="1600" kern="1200" baseline="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79412" y="685800"/>
            <a:ext cx="11961813" cy="3048001"/>
          </a:xfrm>
        </p:spPr>
        <p:txBody>
          <a:bodyPr/>
          <a:lstStyle/>
          <a:p>
            <a:r>
              <a:rPr lang="fr-FR" sz="4000" b="1" dirty="0"/>
              <a:t>WORLD Health, eDUCATION and economy data visualization </a:t>
            </a:r>
            <a:br>
              <a:rPr lang="fr-FR" dirty="0"/>
            </a:br>
            <a:r>
              <a:rPr lang="fr-FR" sz="3200" dirty="0"/>
              <a:t>A web Scraping project </a:t>
            </a:r>
            <a:endParaRPr lang="fr-FR" dirty="0"/>
          </a:p>
        </p:txBody>
      </p:sp>
      <p:sp>
        <p:nvSpPr>
          <p:cNvPr id="3" name="Sous-titre 2"/>
          <p:cNvSpPr>
            <a:spLocks noGrp="1"/>
          </p:cNvSpPr>
          <p:nvPr>
            <p:ph type="subTitle" idx="1"/>
          </p:nvPr>
        </p:nvSpPr>
        <p:spPr>
          <a:xfrm>
            <a:off x="379412" y="4114800"/>
            <a:ext cx="7848600" cy="1143000"/>
          </a:xfrm>
        </p:spPr>
        <p:txBody>
          <a:bodyPr/>
          <a:lstStyle/>
          <a:p>
            <a:r>
              <a:rPr lang="fr-FR" dirty="0">
                <a:solidFill>
                  <a:schemeClr val="tx2"/>
                </a:solidFill>
              </a:rPr>
              <a:t>Mengran Jessie Cui </a:t>
            </a:r>
          </a:p>
          <a:p>
            <a:r>
              <a:rPr lang="fr-FR" dirty="0">
                <a:solidFill>
                  <a:schemeClr val="tx2"/>
                </a:solidFill>
              </a:rPr>
              <a:t>NYC Data Science Academy </a:t>
            </a:r>
          </a:p>
          <a:p>
            <a:r>
              <a:rPr lang="fr-FR" dirty="0">
                <a:solidFill>
                  <a:schemeClr val="tx2"/>
                </a:solidFill>
              </a:rPr>
              <a:t>July 8, 2019 </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9B7C-9EE3-4EB1-BAB5-3F36233F26F3}"/>
              </a:ext>
            </a:extLst>
          </p:cNvPr>
          <p:cNvSpPr>
            <a:spLocks noGrp="1"/>
          </p:cNvSpPr>
          <p:nvPr>
            <p:ph type="title"/>
          </p:nvPr>
        </p:nvSpPr>
        <p:spPr>
          <a:xfrm>
            <a:off x="1148094" y="-134478"/>
            <a:ext cx="9753600" cy="1325562"/>
          </a:xfrm>
        </p:spPr>
        <p:txBody>
          <a:bodyPr/>
          <a:lstStyle/>
          <a:p>
            <a:r>
              <a:rPr lang="en-US" dirty="0">
                <a:solidFill>
                  <a:schemeClr val="tx1">
                    <a:lumMod val="75000"/>
                  </a:schemeClr>
                </a:solidFill>
                <a:ea typeface="Open Sans" panose="020B0606030504020204" pitchFamily="34" charset="0"/>
                <a:cs typeface="Open Sans" panose="020B0606030504020204" pitchFamily="34" charset="0"/>
              </a:rPr>
              <a:t>People and Health</a:t>
            </a:r>
            <a:endParaRPr lang="en-US" dirty="0"/>
          </a:p>
        </p:txBody>
      </p:sp>
      <p:grpSp>
        <p:nvGrpSpPr>
          <p:cNvPr id="4" name="Group 3">
            <a:extLst>
              <a:ext uri="{FF2B5EF4-FFF2-40B4-BE49-F238E27FC236}">
                <a16:creationId xmlns:a16="http://schemas.microsoft.com/office/drawing/2014/main" id="{BE88BD60-0DD8-40A3-B652-33EFA69AF6FC}"/>
              </a:ext>
            </a:extLst>
          </p:cNvPr>
          <p:cNvGrpSpPr/>
          <p:nvPr/>
        </p:nvGrpSpPr>
        <p:grpSpPr>
          <a:xfrm>
            <a:off x="1233352" y="1182305"/>
            <a:ext cx="3262567" cy="4137050"/>
            <a:chOff x="1960295" y="546652"/>
            <a:chExt cx="3263417" cy="4138126"/>
          </a:xfrm>
        </p:grpSpPr>
        <p:grpSp>
          <p:nvGrpSpPr>
            <p:cNvPr id="5" name="Group 4">
              <a:extLst>
                <a:ext uri="{FF2B5EF4-FFF2-40B4-BE49-F238E27FC236}">
                  <a16:creationId xmlns:a16="http://schemas.microsoft.com/office/drawing/2014/main" id="{2902272A-CD26-4E1C-B757-148278707A36}"/>
                </a:ext>
              </a:extLst>
            </p:cNvPr>
            <p:cNvGrpSpPr/>
            <p:nvPr/>
          </p:nvGrpSpPr>
          <p:grpSpPr>
            <a:xfrm>
              <a:off x="2002972" y="546652"/>
              <a:ext cx="2976336" cy="1774856"/>
              <a:chOff x="3251200" y="2085167"/>
              <a:chExt cx="2976336" cy="1774856"/>
            </a:xfrm>
          </p:grpSpPr>
          <p:sp>
            <p:nvSpPr>
              <p:cNvPr id="10" name="TextBox 9">
                <a:extLst>
                  <a:ext uri="{FF2B5EF4-FFF2-40B4-BE49-F238E27FC236}">
                    <a16:creationId xmlns:a16="http://schemas.microsoft.com/office/drawing/2014/main" id="{8B99F919-0710-46C0-AEDE-D251769EF270}"/>
                  </a:ext>
                </a:extLst>
              </p:cNvPr>
              <p:cNvSpPr txBox="1"/>
              <p:nvPr/>
            </p:nvSpPr>
            <p:spPr>
              <a:xfrm>
                <a:off x="3251200" y="2085167"/>
                <a:ext cx="816249" cy="769313"/>
              </a:xfrm>
              <a:prstGeom prst="rect">
                <a:avLst/>
              </a:prstGeom>
              <a:noFill/>
            </p:spPr>
            <p:txBody>
              <a:bodyPr wrap="none" rtlCol="0">
                <a:spAutoFit/>
              </a:bodyPr>
              <a:lstStyle/>
              <a:p>
                <a:r>
                  <a:rPr lang="en-US" sz="4399" b="1" dirty="0">
                    <a:solidFill>
                      <a:schemeClr val="accent6">
                        <a:lumMod val="75000"/>
                      </a:schemeClr>
                    </a:solidFill>
                  </a:rPr>
                  <a:t>01</a:t>
                </a:r>
              </a:p>
            </p:txBody>
          </p:sp>
          <p:sp>
            <p:nvSpPr>
              <p:cNvPr id="11" name="TextBox 10">
                <a:extLst>
                  <a:ext uri="{FF2B5EF4-FFF2-40B4-BE49-F238E27FC236}">
                    <a16:creationId xmlns:a16="http://schemas.microsoft.com/office/drawing/2014/main" id="{FC4A0184-487E-470F-B267-073848B7F5F1}"/>
                  </a:ext>
                </a:extLst>
              </p:cNvPr>
              <p:cNvSpPr txBox="1"/>
              <p:nvPr/>
            </p:nvSpPr>
            <p:spPr>
              <a:xfrm>
                <a:off x="3251200" y="2884270"/>
                <a:ext cx="1149973" cy="369300"/>
              </a:xfrm>
              <a:prstGeom prst="rect">
                <a:avLst/>
              </a:prstGeom>
              <a:noFill/>
            </p:spPr>
            <p:txBody>
              <a:bodyPr wrap="none" rtlCol="0">
                <a:spAutoFit/>
              </a:bodyPr>
              <a:lstStyle/>
              <a:p>
                <a:r>
                  <a:rPr lang="en-US" sz="1799" b="1" dirty="0">
                    <a:solidFill>
                      <a:schemeClr val="tx2"/>
                    </a:solidFill>
                  </a:rPr>
                  <a:t>Mortality</a:t>
                </a:r>
              </a:p>
            </p:txBody>
          </p:sp>
          <p:sp>
            <p:nvSpPr>
              <p:cNvPr id="12" name="TextBox 11">
                <a:extLst>
                  <a:ext uri="{FF2B5EF4-FFF2-40B4-BE49-F238E27FC236}">
                    <a16:creationId xmlns:a16="http://schemas.microsoft.com/office/drawing/2014/main" id="{6F40DC86-6A3C-44B1-920A-494BDF44BEEF}"/>
                  </a:ext>
                </a:extLst>
              </p:cNvPr>
              <p:cNvSpPr txBox="1"/>
              <p:nvPr/>
            </p:nvSpPr>
            <p:spPr>
              <a:xfrm>
                <a:off x="3251200" y="3336667"/>
                <a:ext cx="2976336" cy="523356"/>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solidFill>
                      <a:schemeClr val="tx2"/>
                    </a:solidFill>
                  </a:rPr>
                  <a:t>Maternal mortality rate </a:t>
                </a:r>
              </a:p>
              <a:p>
                <a:pPr marL="171450" indent="-171450" algn="just">
                  <a:buFont typeface="Arial" panose="020B0604020202020204" pitchFamily="34" charset="0"/>
                  <a:buChar char="•"/>
                </a:pPr>
                <a:r>
                  <a:rPr lang="en-US" sz="1400" dirty="0">
                    <a:solidFill>
                      <a:schemeClr val="tx2"/>
                    </a:solidFill>
                  </a:rPr>
                  <a:t>Infant mortality rate </a:t>
                </a:r>
              </a:p>
            </p:txBody>
          </p:sp>
        </p:grpSp>
        <p:grpSp>
          <p:nvGrpSpPr>
            <p:cNvPr id="6" name="Group 5">
              <a:extLst>
                <a:ext uri="{FF2B5EF4-FFF2-40B4-BE49-F238E27FC236}">
                  <a16:creationId xmlns:a16="http://schemas.microsoft.com/office/drawing/2014/main" id="{664C1435-07D4-44C8-8BDD-6A21414CAA5D}"/>
                </a:ext>
              </a:extLst>
            </p:cNvPr>
            <p:cNvGrpSpPr/>
            <p:nvPr/>
          </p:nvGrpSpPr>
          <p:grpSpPr>
            <a:xfrm>
              <a:off x="1960295" y="2856516"/>
              <a:ext cx="3263417" cy="1828262"/>
              <a:chOff x="3208523" y="1579259"/>
              <a:chExt cx="3263417" cy="1828262"/>
            </a:xfrm>
          </p:grpSpPr>
          <p:sp>
            <p:nvSpPr>
              <p:cNvPr id="7" name="TextBox 6">
                <a:extLst>
                  <a:ext uri="{FF2B5EF4-FFF2-40B4-BE49-F238E27FC236}">
                    <a16:creationId xmlns:a16="http://schemas.microsoft.com/office/drawing/2014/main" id="{BEA560B4-3B81-47E9-818E-A771C768232A}"/>
                  </a:ext>
                </a:extLst>
              </p:cNvPr>
              <p:cNvSpPr txBox="1"/>
              <p:nvPr/>
            </p:nvSpPr>
            <p:spPr>
              <a:xfrm>
                <a:off x="3251200" y="1579259"/>
                <a:ext cx="816249" cy="769313"/>
              </a:xfrm>
              <a:prstGeom prst="rect">
                <a:avLst/>
              </a:prstGeom>
              <a:noFill/>
            </p:spPr>
            <p:txBody>
              <a:bodyPr wrap="none" rtlCol="0">
                <a:spAutoFit/>
              </a:bodyPr>
              <a:lstStyle/>
              <a:p>
                <a:r>
                  <a:rPr lang="en-US" sz="4399" b="1" dirty="0">
                    <a:solidFill>
                      <a:schemeClr val="accent3">
                        <a:lumMod val="75000"/>
                      </a:schemeClr>
                    </a:solidFill>
                  </a:rPr>
                  <a:t>04</a:t>
                </a:r>
              </a:p>
            </p:txBody>
          </p:sp>
          <p:sp>
            <p:nvSpPr>
              <p:cNvPr id="8" name="TextBox 7">
                <a:extLst>
                  <a:ext uri="{FF2B5EF4-FFF2-40B4-BE49-F238E27FC236}">
                    <a16:creationId xmlns:a16="http://schemas.microsoft.com/office/drawing/2014/main" id="{FC78D1D6-6A84-4EC9-8166-D67425C498BE}"/>
                  </a:ext>
                </a:extLst>
              </p:cNvPr>
              <p:cNvSpPr txBox="1"/>
              <p:nvPr/>
            </p:nvSpPr>
            <p:spPr>
              <a:xfrm>
                <a:off x="3251200" y="2431768"/>
                <a:ext cx="2320470" cy="369300"/>
              </a:xfrm>
              <a:prstGeom prst="rect">
                <a:avLst/>
              </a:prstGeom>
              <a:noFill/>
            </p:spPr>
            <p:txBody>
              <a:bodyPr wrap="none" rtlCol="0">
                <a:spAutoFit/>
              </a:bodyPr>
              <a:lstStyle/>
              <a:p>
                <a:r>
                  <a:rPr lang="en-US" sz="1799" b="1" dirty="0">
                    <a:solidFill>
                      <a:schemeClr val="tx2"/>
                    </a:solidFill>
                  </a:rPr>
                  <a:t>Health expenditure</a:t>
                </a:r>
              </a:p>
            </p:txBody>
          </p:sp>
          <p:sp>
            <p:nvSpPr>
              <p:cNvPr id="9" name="TextBox 8">
                <a:extLst>
                  <a:ext uri="{FF2B5EF4-FFF2-40B4-BE49-F238E27FC236}">
                    <a16:creationId xmlns:a16="http://schemas.microsoft.com/office/drawing/2014/main" id="{F4F0642B-58B9-4455-92EE-247359A36BF0}"/>
                  </a:ext>
                </a:extLst>
              </p:cNvPr>
              <p:cNvSpPr txBox="1"/>
              <p:nvPr/>
            </p:nvSpPr>
            <p:spPr>
              <a:xfrm>
                <a:off x="3208523" y="2884165"/>
                <a:ext cx="3263417" cy="523356"/>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Health expenditure by $ </a:t>
                </a:r>
              </a:p>
              <a:p>
                <a:pPr marL="171450" indent="-171450">
                  <a:buFont typeface="Arial" panose="020B0604020202020204" pitchFamily="34" charset="0"/>
                  <a:buChar char="•"/>
                </a:pPr>
                <a:r>
                  <a:rPr lang="en-US" sz="1400" dirty="0">
                    <a:solidFill>
                      <a:schemeClr val="tx2"/>
                    </a:solidFill>
                  </a:rPr>
                  <a:t>Health expenditure by % of GDP </a:t>
                </a:r>
              </a:p>
            </p:txBody>
          </p:sp>
        </p:grpSp>
      </p:grpSp>
      <p:grpSp>
        <p:nvGrpSpPr>
          <p:cNvPr id="13" name="Group 12">
            <a:extLst>
              <a:ext uri="{FF2B5EF4-FFF2-40B4-BE49-F238E27FC236}">
                <a16:creationId xmlns:a16="http://schemas.microsoft.com/office/drawing/2014/main" id="{7681337E-3549-4C87-9282-A6E240A91172}"/>
              </a:ext>
            </a:extLst>
          </p:cNvPr>
          <p:cNvGrpSpPr/>
          <p:nvPr/>
        </p:nvGrpSpPr>
        <p:grpSpPr>
          <a:xfrm>
            <a:off x="4605044" y="1187179"/>
            <a:ext cx="6823368" cy="5424838"/>
            <a:chOff x="2001383" y="551527"/>
            <a:chExt cx="5376964" cy="5426251"/>
          </a:xfrm>
        </p:grpSpPr>
        <p:grpSp>
          <p:nvGrpSpPr>
            <p:cNvPr id="14" name="Group 13">
              <a:extLst>
                <a:ext uri="{FF2B5EF4-FFF2-40B4-BE49-F238E27FC236}">
                  <a16:creationId xmlns:a16="http://schemas.microsoft.com/office/drawing/2014/main" id="{F70D4825-669A-44D4-8CD4-E41A75D2F48D}"/>
                </a:ext>
              </a:extLst>
            </p:cNvPr>
            <p:cNvGrpSpPr/>
            <p:nvPr/>
          </p:nvGrpSpPr>
          <p:grpSpPr>
            <a:xfrm>
              <a:off x="2001384" y="551527"/>
              <a:ext cx="3205542" cy="2200981"/>
              <a:chOff x="3249612" y="2090042"/>
              <a:chExt cx="3205542" cy="2200981"/>
            </a:xfrm>
          </p:grpSpPr>
          <p:sp>
            <p:nvSpPr>
              <p:cNvPr id="19" name="TextBox 18">
                <a:extLst>
                  <a:ext uri="{FF2B5EF4-FFF2-40B4-BE49-F238E27FC236}">
                    <a16:creationId xmlns:a16="http://schemas.microsoft.com/office/drawing/2014/main" id="{E2BF0C5E-59E6-4D0F-8C73-D07E6448CA04}"/>
                  </a:ext>
                </a:extLst>
              </p:cNvPr>
              <p:cNvSpPr txBox="1"/>
              <p:nvPr/>
            </p:nvSpPr>
            <p:spPr>
              <a:xfrm>
                <a:off x="3249612" y="2090042"/>
                <a:ext cx="816249" cy="769313"/>
              </a:xfrm>
              <a:prstGeom prst="rect">
                <a:avLst/>
              </a:prstGeom>
              <a:noFill/>
            </p:spPr>
            <p:txBody>
              <a:bodyPr wrap="none" rtlCol="0">
                <a:spAutoFit/>
              </a:bodyPr>
              <a:lstStyle/>
              <a:p>
                <a:r>
                  <a:rPr lang="en-US" sz="4399" b="1" dirty="0">
                    <a:solidFill>
                      <a:schemeClr val="accent5">
                        <a:lumMod val="75000"/>
                      </a:schemeClr>
                    </a:solidFill>
                  </a:rPr>
                  <a:t>02</a:t>
                </a:r>
              </a:p>
            </p:txBody>
          </p:sp>
          <p:sp>
            <p:nvSpPr>
              <p:cNvPr id="20" name="TextBox 19">
                <a:extLst>
                  <a:ext uri="{FF2B5EF4-FFF2-40B4-BE49-F238E27FC236}">
                    <a16:creationId xmlns:a16="http://schemas.microsoft.com/office/drawing/2014/main" id="{F3812274-C25B-4767-B2BC-0383F85BCF1A}"/>
                  </a:ext>
                </a:extLst>
              </p:cNvPr>
              <p:cNvSpPr txBox="1"/>
              <p:nvPr/>
            </p:nvSpPr>
            <p:spPr>
              <a:xfrm>
                <a:off x="3251200" y="2884270"/>
                <a:ext cx="3203954" cy="369300"/>
              </a:xfrm>
              <a:prstGeom prst="rect">
                <a:avLst/>
              </a:prstGeom>
              <a:noFill/>
            </p:spPr>
            <p:txBody>
              <a:bodyPr wrap="none" rtlCol="0">
                <a:spAutoFit/>
              </a:bodyPr>
              <a:lstStyle/>
              <a:p>
                <a:r>
                  <a:rPr lang="en-US" sz="1799" b="1" dirty="0">
                    <a:solidFill>
                      <a:schemeClr val="tx2"/>
                    </a:solidFill>
                  </a:rPr>
                  <a:t>Life expectancy and aging</a:t>
                </a:r>
              </a:p>
            </p:txBody>
          </p:sp>
          <p:sp>
            <p:nvSpPr>
              <p:cNvPr id="21" name="TextBox 20">
                <a:extLst>
                  <a:ext uri="{FF2B5EF4-FFF2-40B4-BE49-F238E27FC236}">
                    <a16:creationId xmlns:a16="http://schemas.microsoft.com/office/drawing/2014/main" id="{E2C89800-A155-484D-9641-5DBB4C88C2DC}"/>
                  </a:ext>
                </a:extLst>
              </p:cNvPr>
              <p:cNvSpPr txBox="1"/>
              <p:nvPr/>
            </p:nvSpPr>
            <p:spPr>
              <a:xfrm>
                <a:off x="3251200" y="3336668"/>
                <a:ext cx="2976336" cy="954355"/>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solidFill>
                      <a:schemeClr val="tx2"/>
                    </a:solidFill>
                  </a:rPr>
                  <a:t>Life expectancy at birth </a:t>
                </a:r>
              </a:p>
              <a:p>
                <a:pPr marL="171450" indent="-171450" algn="just">
                  <a:buFont typeface="Arial" panose="020B0604020202020204" pitchFamily="34" charset="0"/>
                  <a:buChar char="•"/>
                </a:pPr>
                <a:r>
                  <a:rPr lang="en-US" sz="1400" dirty="0">
                    <a:solidFill>
                      <a:schemeClr val="tx2"/>
                    </a:solidFill>
                  </a:rPr>
                  <a:t>Population growth rate </a:t>
                </a:r>
              </a:p>
              <a:p>
                <a:pPr marL="171450" indent="-171450" algn="just">
                  <a:buFont typeface="Arial" panose="020B0604020202020204" pitchFamily="34" charset="0"/>
                  <a:buChar char="•"/>
                </a:pPr>
                <a:r>
                  <a:rPr lang="en-US" sz="1400" dirty="0">
                    <a:solidFill>
                      <a:schemeClr val="tx2"/>
                    </a:solidFill>
                  </a:rPr>
                  <a:t>Median age </a:t>
                </a:r>
              </a:p>
              <a:p>
                <a:pPr marL="171450" indent="-171450" algn="just">
                  <a:buFont typeface="Arial" panose="020B0604020202020204" pitchFamily="34" charset="0"/>
                  <a:buChar char="•"/>
                </a:pPr>
                <a:r>
                  <a:rPr lang="en-US" sz="1400" dirty="0">
                    <a:solidFill>
                      <a:schemeClr val="tx2"/>
                    </a:solidFill>
                  </a:rPr>
                  <a:t>Total fertility rate </a:t>
                </a:r>
              </a:p>
            </p:txBody>
          </p:sp>
        </p:grpSp>
        <p:grpSp>
          <p:nvGrpSpPr>
            <p:cNvPr id="15" name="Group 14">
              <a:extLst>
                <a:ext uri="{FF2B5EF4-FFF2-40B4-BE49-F238E27FC236}">
                  <a16:creationId xmlns:a16="http://schemas.microsoft.com/office/drawing/2014/main" id="{91174D06-0FC4-4268-9E17-DC49860460A0}"/>
                </a:ext>
              </a:extLst>
            </p:cNvPr>
            <p:cNvGrpSpPr/>
            <p:nvPr/>
          </p:nvGrpSpPr>
          <p:grpSpPr>
            <a:xfrm>
              <a:off x="2001383" y="2856517"/>
              <a:ext cx="5376964" cy="3121261"/>
              <a:chOff x="3249611" y="1579260"/>
              <a:chExt cx="5376964" cy="3121261"/>
            </a:xfrm>
          </p:grpSpPr>
          <p:sp>
            <p:nvSpPr>
              <p:cNvPr id="16" name="TextBox 15">
                <a:extLst>
                  <a:ext uri="{FF2B5EF4-FFF2-40B4-BE49-F238E27FC236}">
                    <a16:creationId xmlns:a16="http://schemas.microsoft.com/office/drawing/2014/main" id="{30D357C0-A918-4E38-AA02-1ECE1321EDAA}"/>
                  </a:ext>
                </a:extLst>
              </p:cNvPr>
              <p:cNvSpPr txBox="1"/>
              <p:nvPr/>
            </p:nvSpPr>
            <p:spPr>
              <a:xfrm>
                <a:off x="3249612" y="1579260"/>
                <a:ext cx="816249" cy="769313"/>
              </a:xfrm>
              <a:prstGeom prst="rect">
                <a:avLst/>
              </a:prstGeom>
              <a:noFill/>
            </p:spPr>
            <p:txBody>
              <a:bodyPr wrap="none" rtlCol="0">
                <a:spAutoFit/>
              </a:bodyPr>
              <a:lstStyle/>
              <a:p>
                <a:r>
                  <a:rPr lang="en-US" sz="4399" b="1" dirty="0">
                    <a:solidFill>
                      <a:schemeClr val="accent2">
                        <a:lumMod val="75000"/>
                      </a:schemeClr>
                    </a:solidFill>
                  </a:rPr>
                  <a:t>05</a:t>
                </a:r>
              </a:p>
            </p:txBody>
          </p:sp>
          <p:sp>
            <p:nvSpPr>
              <p:cNvPr id="17" name="TextBox 16">
                <a:extLst>
                  <a:ext uri="{FF2B5EF4-FFF2-40B4-BE49-F238E27FC236}">
                    <a16:creationId xmlns:a16="http://schemas.microsoft.com/office/drawing/2014/main" id="{B025EA3B-168D-4463-92BD-C2B167C885E1}"/>
                  </a:ext>
                </a:extLst>
              </p:cNvPr>
              <p:cNvSpPr txBox="1"/>
              <p:nvPr/>
            </p:nvSpPr>
            <p:spPr>
              <a:xfrm>
                <a:off x="3249611" y="2233047"/>
                <a:ext cx="5376964" cy="646242"/>
              </a:xfrm>
              <a:prstGeom prst="rect">
                <a:avLst/>
              </a:prstGeom>
              <a:noFill/>
            </p:spPr>
            <p:txBody>
              <a:bodyPr wrap="square" rtlCol="0">
                <a:spAutoFit/>
              </a:bodyPr>
              <a:lstStyle/>
              <a:p>
                <a:r>
                  <a:rPr lang="en-US" sz="1799" b="1" dirty="0">
                    <a:solidFill>
                      <a:schemeClr val="tx2"/>
                    </a:solidFill>
                  </a:rPr>
                  <a:t>The question: Does higher health expenditure necessarily  help solving these 8 areas of health concern/problems? </a:t>
                </a:r>
              </a:p>
            </p:txBody>
          </p:sp>
          <p:sp>
            <p:nvSpPr>
              <p:cNvPr id="18" name="TextBox 17">
                <a:extLst>
                  <a:ext uri="{FF2B5EF4-FFF2-40B4-BE49-F238E27FC236}">
                    <a16:creationId xmlns:a16="http://schemas.microsoft.com/office/drawing/2014/main" id="{B7712E06-EA36-45D6-B293-563B3F3B4976}"/>
                  </a:ext>
                </a:extLst>
              </p:cNvPr>
              <p:cNvSpPr txBox="1"/>
              <p:nvPr/>
            </p:nvSpPr>
            <p:spPr>
              <a:xfrm>
                <a:off x="3249611" y="2884166"/>
                <a:ext cx="3935829" cy="1816355"/>
              </a:xfrm>
              <a:prstGeom prst="rect">
                <a:avLst/>
              </a:prstGeom>
              <a:noFill/>
            </p:spPr>
            <p:txBody>
              <a:bodyPr wrap="square" rtlCol="0">
                <a:spAutoFit/>
              </a:bodyPr>
              <a:lstStyle/>
              <a:p>
                <a:pPr marL="228600" indent="-228600" algn="just">
                  <a:buFont typeface="+mj-lt"/>
                  <a:buAutoNum type="arabicParenR"/>
                </a:pPr>
                <a:r>
                  <a:rPr lang="en-US" sz="1400" dirty="0">
                    <a:solidFill>
                      <a:schemeClr val="tx2"/>
                    </a:solidFill>
                  </a:rPr>
                  <a:t>Maternal mortality</a:t>
                </a:r>
              </a:p>
              <a:p>
                <a:pPr marL="228600" indent="-228600" algn="just">
                  <a:buFont typeface="+mj-lt"/>
                  <a:buAutoNum type="arabicParenR"/>
                </a:pPr>
                <a:r>
                  <a:rPr lang="en-US" sz="1400" dirty="0">
                    <a:solidFill>
                      <a:schemeClr val="tx2"/>
                    </a:solidFill>
                  </a:rPr>
                  <a:t>Infant mortality</a:t>
                </a:r>
              </a:p>
              <a:p>
                <a:pPr marL="228600" indent="-228600" algn="just">
                  <a:buFont typeface="+mj-lt"/>
                  <a:buAutoNum type="arabicParenR"/>
                </a:pPr>
                <a:r>
                  <a:rPr lang="en-US" sz="1400" dirty="0">
                    <a:solidFill>
                      <a:schemeClr val="tx2"/>
                    </a:solidFill>
                  </a:rPr>
                  <a:t>Life expectancy at birth </a:t>
                </a:r>
              </a:p>
              <a:p>
                <a:pPr marL="228600" indent="-228600" algn="just">
                  <a:buFont typeface="+mj-lt"/>
                  <a:buAutoNum type="arabicParenR"/>
                </a:pPr>
                <a:r>
                  <a:rPr lang="en-US" sz="1400" dirty="0">
                    <a:solidFill>
                      <a:schemeClr val="tx2"/>
                    </a:solidFill>
                  </a:rPr>
                  <a:t>Median age</a:t>
                </a:r>
              </a:p>
              <a:p>
                <a:pPr marL="228600" indent="-228600" algn="just">
                  <a:buFont typeface="+mj-lt"/>
                  <a:buAutoNum type="arabicParenR"/>
                </a:pPr>
                <a:r>
                  <a:rPr lang="en-US" sz="1400" dirty="0">
                    <a:solidFill>
                      <a:schemeClr val="tx2"/>
                    </a:solidFill>
                  </a:rPr>
                  <a:t>Total fertility rate</a:t>
                </a:r>
              </a:p>
              <a:p>
                <a:pPr marL="228600" indent="-228600" algn="just">
                  <a:buFont typeface="+mj-lt"/>
                  <a:buAutoNum type="arabicParenR"/>
                </a:pPr>
                <a:r>
                  <a:rPr lang="en-US" sz="1400" dirty="0">
                    <a:solidFill>
                      <a:schemeClr val="tx2"/>
                    </a:solidFill>
                  </a:rPr>
                  <a:t>HIV/AIDS adult prevalence rate </a:t>
                </a:r>
              </a:p>
              <a:p>
                <a:pPr marL="228600" indent="-228600" algn="just">
                  <a:buFont typeface="+mj-lt"/>
                  <a:buAutoNum type="arabicParenR"/>
                </a:pPr>
                <a:r>
                  <a:rPr lang="en-US" sz="1400" dirty="0">
                    <a:solidFill>
                      <a:schemeClr val="tx2"/>
                    </a:solidFill>
                  </a:rPr>
                  <a:t>Obesity - adult prevalence rate</a:t>
                </a:r>
              </a:p>
              <a:p>
                <a:pPr marL="228600" indent="-228600" algn="just">
                  <a:buFont typeface="+mj-lt"/>
                  <a:buAutoNum type="arabicParenR"/>
                </a:pPr>
                <a:r>
                  <a:rPr lang="en-US" sz="1400" dirty="0">
                    <a:solidFill>
                      <a:schemeClr val="tx2"/>
                    </a:solidFill>
                  </a:rPr>
                  <a:t>Children under the age of 5 years underweight</a:t>
                </a:r>
              </a:p>
            </p:txBody>
          </p:sp>
        </p:grpSp>
      </p:grpSp>
      <p:grpSp>
        <p:nvGrpSpPr>
          <p:cNvPr id="23" name="Group 22">
            <a:extLst>
              <a:ext uri="{FF2B5EF4-FFF2-40B4-BE49-F238E27FC236}">
                <a16:creationId xmlns:a16="http://schemas.microsoft.com/office/drawing/2014/main" id="{C50BC904-ACF2-42A3-8094-B6D99142E641}"/>
              </a:ext>
            </a:extLst>
          </p:cNvPr>
          <p:cNvGrpSpPr/>
          <p:nvPr/>
        </p:nvGrpSpPr>
        <p:grpSpPr>
          <a:xfrm>
            <a:off x="8176363" y="1182304"/>
            <a:ext cx="3252048" cy="1558953"/>
            <a:chOff x="3262759" y="2072627"/>
            <a:chExt cx="3252895" cy="1559359"/>
          </a:xfrm>
        </p:grpSpPr>
        <p:sp>
          <p:nvSpPr>
            <p:cNvPr id="28" name="TextBox 27">
              <a:extLst>
                <a:ext uri="{FF2B5EF4-FFF2-40B4-BE49-F238E27FC236}">
                  <a16:creationId xmlns:a16="http://schemas.microsoft.com/office/drawing/2014/main" id="{410A7BEB-405A-42CE-9352-BFC58CAB4529}"/>
                </a:ext>
              </a:extLst>
            </p:cNvPr>
            <p:cNvSpPr txBox="1"/>
            <p:nvPr/>
          </p:nvSpPr>
          <p:spPr>
            <a:xfrm>
              <a:off x="3262759" y="2072627"/>
              <a:ext cx="816249" cy="769313"/>
            </a:xfrm>
            <a:prstGeom prst="rect">
              <a:avLst/>
            </a:prstGeom>
            <a:noFill/>
          </p:spPr>
          <p:txBody>
            <a:bodyPr wrap="none" rtlCol="0">
              <a:spAutoFit/>
            </a:bodyPr>
            <a:lstStyle/>
            <a:p>
              <a:r>
                <a:rPr lang="en-US" sz="4399" b="1" dirty="0">
                  <a:solidFill>
                    <a:schemeClr val="accent4">
                      <a:lumMod val="75000"/>
                    </a:schemeClr>
                  </a:solidFill>
                </a:rPr>
                <a:t>03</a:t>
              </a:r>
            </a:p>
          </p:txBody>
        </p:sp>
        <p:sp>
          <p:nvSpPr>
            <p:cNvPr id="29" name="TextBox 28">
              <a:extLst>
                <a:ext uri="{FF2B5EF4-FFF2-40B4-BE49-F238E27FC236}">
                  <a16:creationId xmlns:a16="http://schemas.microsoft.com/office/drawing/2014/main" id="{D47F9C6C-C8E2-4F08-84A8-E6F4BD9F4FBC}"/>
                </a:ext>
              </a:extLst>
            </p:cNvPr>
            <p:cNvSpPr txBox="1"/>
            <p:nvPr/>
          </p:nvSpPr>
          <p:spPr>
            <a:xfrm>
              <a:off x="3314421" y="2871731"/>
              <a:ext cx="1190059" cy="369300"/>
            </a:xfrm>
            <a:prstGeom prst="rect">
              <a:avLst/>
            </a:prstGeom>
            <a:noFill/>
          </p:spPr>
          <p:txBody>
            <a:bodyPr wrap="none" rtlCol="0">
              <a:spAutoFit/>
            </a:bodyPr>
            <a:lstStyle/>
            <a:p>
              <a:r>
                <a:rPr lang="en-US" sz="1799" b="1" cap="all" dirty="0">
                  <a:solidFill>
                    <a:schemeClr val="tx2"/>
                  </a:solidFill>
                </a:rPr>
                <a:t>HIV/AIDS</a:t>
              </a:r>
            </a:p>
          </p:txBody>
        </p:sp>
        <p:sp>
          <p:nvSpPr>
            <p:cNvPr id="30" name="TextBox 29">
              <a:extLst>
                <a:ext uri="{FF2B5EF4-FFF2-40B4-BE49-F238E27FC236}">
                  <a16:creationId xmlns:a16="http://schemas.microsoft.com/office/drawing/2014/main" id="{CB4DAA6B-7407-4CB4-8191-F5F7064EA76F}"/>
                </a:ext>
              </a:extLst>
            </p:cNvPr>
            <p:cNvSpPr txBox="1"/>
            <p:nvPr/>
          </p:nvSpPr>
          <p:spPr>
            <a:xfrm>
              <a:off x="3314421" y="3324129"/>
              <a:ext cx="3201233" cy="307857"/>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HIV/AIDS adult prevalence rate </a:t>
              </a:r>
            </a:p>
          </p:txBody>
        </p:sp>
      </p:grpSp>
    </p:spTree>
    <p:extLst>
      <p:ext uri="{BB962C8B-B14F-4D97-AF65-F5344CB8AC3E}">
        <p14:creationId xmlns:p14="http://schemas.microsoft.com/office/powerpoint/2010/main" val="1702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Maternal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018212" y="208625"/>
            <a:ext cx="6092825" cy="830997"/>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MMR is the annual number of female deaths per 100,000 live births from any cause related to or aggravated by pregnancy or its management (excluding accidental or incidental causes).</a:t>
            </a:r>
            <a:endParaRPr lang="en-US" sz="1600" dirty="0"/>
          </a:p>
        </p:txBody>
      </p:sp>
      <p:pic>
        <p:nvPicPr>
          <p:cNvPr id="8" name="Content Placeholder 7">
            <a:extLst>
              <a:ext uri="{FF2B5EF4-FFF2-40B4-BE49-F238E27FC236}">
                <a16:creationId xmlns:a16="http://schemas.microsoft.com/office/drawing/2014/main" id="{F57AD7C7-05E0-4EEF-B97D-6DA32E12D9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4412" y="1203311"/>
            <a:ext cx="6781800" cy="5426089"/>
          </a:xfrm>
        </p:spPr>
      </p:pic>
      <p:sp>
        <p:nvSpPr>
          <p:cNvPr id="15" name="TextBox 14">
            <a:extLst>
              <a:ext uri="{FF2B5EF4-FFF2-40B4-BE49-F238E27FC236}">
                <a16:creationId xmlns:a16="http://schemas.microsoft.com/office/drawing/2014/main" id="{D69F8F19-465B-400B-A90C-384C7847324B}"/>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6" name="TextBox 15">
            <a:extLst>
              <a:ext uri="{FF2B5EF4-FFF2-40B4-BE49-F238E27FC236}">
                <a16:creationId xmlns:a16="http://schemas.microsoft.com/office/drawing/2014/main" id="{AF5F4976-2F35-4921-8533-5191EDA87FDA}"/>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254262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Maternal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018212" y="208625"/>
            <a:ext cx="6092825" cy="830997"/>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MMR is the annual number of female deaths per 100,000 live births from any cause related to or aggravated by pregnancy or its management (excluding accidental or incidental causes).</a:t>
            </a:r>
            <a:endParaRPr lang="en-US" sz="1600" dirty="0"/>
          </a:p>
        </p:txBody>
      </p:sp>
      <p:pic>
        <p:nvPicPr>
          <p:cNvPr id="7" name="Content Placeholder 6">
            <a:extLst>
              <a:ext uri="{FF2B5EF4-FFF2-40B4-BE49-F238E27FC236}">
                <a16:creationId xmlns:a16="http://schemas.microsoft.com/office/drawing/2014/main" id="{D3F74591-7D2E-4DE4-85D2-63728CF242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1581533"/>
            <a:ext cx="5186633" cy="4343400"/>
          </a:xfrm>
        </p:spPr>
      </p:pic>
      <p:pic>
        <p:nvPicPr>
          <p:cNvPr id="10" name="Picture 9">
            <a:extLst>
              <a:ext uri="{FF2B5EF4-FFF2-40B4-BE49-F238E27FC236}">
                <a16:creationId xmlns:a16="http://schemas.microsoft.com/office/drawing/2014/main" id="{3EB07302-F16C-4545-A9F9-5C6AD83266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1574137"/>
            <a:ext cx="5186634" cy="4343401"/>
          </a:xfrm>
          <a:prstGeom prst="rect">
            <a:avLst/>
          </a:prstGeom>
        </p:spPr>
      </p:pic>
      <p:sp>
        <p:nvSpPr>
          <p:cNvPr id="13" name="TextBox 12">
            <a:extLst>
              <a:ext uri="{FF2B5EF4-FFF2-40B4-BE49-F238E27FC236}">
                <a16:creationId xmlns:a16="http://schemas.microsoft.com/office/drawing/2014/main" id="{35D10B14-570C-4169-84F1-077CD31E61F6}"/>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4" name="TextBox 13">
            <a:extLst>
              <a:ext uri="{FF2B5EF4-FFF2-40B4-BE49-F238E27FC236}">
                <a16:creationId xmlns:a16="http://schemas.microsoft.com/office/drawing/2014/main" id="{B7E48FA9-0A4C-4D91-BB70-B4CDE1466FE4}"/>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57782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I</a:t>
            </a:r>
            <a:r>
              <a:rPr lang="en-US" altLang="zh-CN" cap="none" dirty="0" err="1"/>
              <a:t>nfant</a:t>
            </a:r>
            <a:r>
              <a:rPr lang="fr-FR" cap="none" dirty="0"/>
              <a:t>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830997"/>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Infant mortality rate compares the number of deaths of infants under one year old in a given year per 1,000 live births in the same year. This rate is often used as an indicator of the level of health in a country.</a:t>
            </a:r>
            <a:endParaRPr lang="en-US" sz="1600" dirty="0"/>
          </a:p>
        </p:txBody>
      </p:sp>
      <p:pic>
        <p:nvPicPr>
          <p:cNvPr id="6" name="Content Placeholder 5">
            <a:extLst>
              <a:ext uri="{FF2B5EF4-FFF2-40B4-BE49-F238E27FC236}">
                <a16:creationId xmlns:a16="http://schemas.microsoft.com/office/drawing/2014/main" id="{B45429FC-E2D3-4F3C-9DAF-1883B688BA2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0612" y="1295400"/>
            <a:ext cx="6705599" cy="5290145"/>
          </a:xfrm>
        </p:spPr>
      </p:pic>
      <p:sp>
        <p:nvSpPr>
          <p:cNvPr id="9" name="TextBox 8">
            <a:extLst>
              <a:ext uri="{FF2B5EF4-FFF2-40B4-BE49-F238E27FC236}">
                <a16:creationId xmlns:a16="http://schemas.microsoft.com/office/drawing/2014/main" id="{63FF2F76-B4F8-4975-81E7-B6573C0CAC40}"/>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0" name="TextBox 9">
            <a:extLst>
              <a:ext uri="{FF2B5EF4-FFF2-40B4-BE49-F238E27FC236}">
                <a16:creationId xmlns:a16="http://schemas.microsoft.com/office/drawing/2014/main" id="{B8FDB00C-F4C5-4306-AE17-137324AF2E5D}"/>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242420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I</a:t>
            </a:r>
            <a:r>
              <a:rPr lang="en-US" altLang="zh-CN" cap="none" dirty="0" err="1"/>
              <a:t>nfant</a:t>
            </a:r>
            <a:r>
              <a:rPr lang="fr-FR" cap="none" dirty="0"/>
              <a:t>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830997"/>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Infant mortality rate compares the number of deaths of infants under one year old in a given year per 1,000 live births in the same year. This rate is often used as an indicator of the level of health in a country.</a:t>
            </a:r>
            <a:endParaRPr lang="en-US" sz="1600" dirty="0"/>
          </a:p>
        </p:txBody>
      </p:sp>
      <p:pic>
        <p:nvPicPr>
          <p:cNvPr id="8" name="Content Placeholder 7">
            <a:extLst>
              <a:ext uri="{FF2B5EF4-FFF2-40B4-BE49-F238E27FC236}">
                <a16:creationId xmlns:a16="http://schemas.microsoft.com/office/drawing/2014/main" id="{661A6A1D-5E66-4674-B07E-AC5FB157F2B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612" y="1552057"/>
            <a:ext cx="5368620" cy="4543943"/>
          </a:xfrm>
        </p:spPr>
      </p:pic>
      <p:pic>
        <p:nvPicPr>
          <p:cNvPr id="10" name="Picture 9">
            <a:extLst>
              <a:ext uri="{FF2B5EF4-FFF2-40B4-BE49-F238E27FC236}">
                <a16:creationId xmlns:a16="http://schemas.microsoft.com/office/drawing/2014/main" id="{D833A83D-61B0-48AA-98B6-CD3E6B675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1554162"/>
            <a:ext cx="5368621" cy="4543943"/>
          </a:xfrm>
          <a:prstGeom prst="rect">
            <a:avLst/>
          </a:prstGeom>
        </p:spPr>
      </p:pic>
      <p:sp>
        <p:nvSpPr>
          <p:cNvPr id="13" name="TextBox 12">
            <a:extLst>
              <a:ext uri="{FF2B5EF4-FFF2-40B4-BE49-F238E27FC236}">
                <a16:creationId xmlns:a16="http://schemas.microsoft.com/office/drawing/2014/main" id="{248850E9-39A6-42E6-BBDC-B4378C822BB9}"/>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4" name="TextBox 13">
            <a:extLst>
              <a:ext uri="{FF2B5EF4-FFF2-40B4-BE49-F238E27FC236}">
                <a16:creationId xmlns:a16="http://schemas.microsoft.com/office/drawing/2014/main" id="{7E97EED1-C073-4096-B22B-1596E173F422}"/>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12353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027612" y="223736"/>
            <a:ext cx="7007225" cy="1077218"/>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Life expectancy at birth compares the average number of years to be lived by a group of people born in the same year, if mortality at each age remains constant in the future. Life expectancy at birth is also a measure of overall quality of life in a country and summarizes the mortality at all ages.</a:t>
            </a:r>
            <a:endParaRPr lang="en-US" sz="1600" dirty="0"/>
          </a:p>
        </p:txBody>
      </p:sp>
      <p:pic>
        <p:nvPicPr>
          <p:cNvPr id="7" name="Content Placeholder 6">
            <a:extLst>
              <a:ext uri="{FF2B5EF4-FFF2-40B4-BE49-F238E27FC236}">
                <a16:creationId xmlns:a16="http://schemas.microsoft.com/office/drawing/2014/main" id="{82EBF8EF-E792-4A29-A585-BF289D8AF9F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3412" y="1371599"/>
            <a:ext cx="7007224" cy="5341865"/>
          </a:xfrm>
        </p:spPr>
      </p:pic>
      <p:sp>
        <p:nvSpPr>
          <p:cNvPr id="11" name="TextBox 10">
            <a:extLst>
              <a:ext uri="{FF2B5EF4-FFF2-40B4-BE49-F238E27FC236}">
                <a16:creationId xmlns:a16="http://schemas.microsoft.com/office/drawing/2014/main" id="{045F3744-C540-43D5-AB46-47AFE7B41A53}"/>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2" name="TextBox 11">
            <a:extLst>
              <a:ext uri="{FF2B5EF4-FFF2-40B4-BE49-F238E27FC236}">
                <a16:creationId xmlns:a16="http://schemas.microsoft.com/office/drawing/2014/main" id="{4B8452E1-431D-4572-820C-E40C1A92DB8A}"/>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01614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027612" y="223736"/>
            <a:ext cx="7007225" cy="1077218"/>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Life expectancy at birth compares the average number of years to be lived by a group of people born in the same year, if mortality at each age remains constant in the future. Life expectancy at birth is also a measure of overall quality of life in a country and summarizes the mortality at all ages.</a:t>
            </a:r>
            <a:endParaRPr lang="en-US" sz="1600" dirty="0"/>
          </a:p>
        </p:txBody>
      </p:sp>
      <p:pic>
        <p:nvPicPr>
          <p:cNvPr id="8" name="Content Placeholder 7">
            <a:extLst>
              <a:ext uri="{FF2B5EF4-FFF2-40B4-BE49-F238E27FC236}">
                <a16:creationId xmlns:a16="http://schemas.microsoft.com/office/drawing/2014/main" id="{924183AF-B178-4F93-86A1-3DC45B5902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2517" y="1554162"/>
            <a:ext cx="5186633" cy="4686300"/>
          </a:xfrm>
        </p:spPr>
      </p:pic>
      <p:pic>
        <p:nvPicPr>
          <p:cNvPr id="10" name="Picture 9">
            <a:extLst>
              <a:ext uri="{FF2B5EF4-FFF2-40B4-BE49-F238E27FC236}">
                <a16:creationId xmlns:a16="http://schemas.microsoft.com/office/drawing/2014/main" id="{9AB6C085-5B17-4AB2-8E7C-EB2981169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012" y="1554162"/>
            <a:ext cx="5459614" cy="4686300"/>
          </a:xfrm>
          <a:prstGeom prst="rect">
            <a:avLst/>
          </a:prstGeom>
        </p:spPr>
      </p:pic>
      <p:sp>
        <p:nvSpPr>
          <p:cNvPr id="13" name="TextBox 12">
            <a:extLst>
              <a:ext uri="{FF2B5EF4-FFF2-40B4-BE49-F238E27FC236}">
                <a16:creationId xmlns:a16="http://schemas.microsoft.com/office/drawing/2014/main" id="{9A0C24DB-51FA-4EF5-9539-D6C2B36AD641}"/>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6CE1F33B-86F4-4B39-BDCB-C72DAD20FCB4}"/>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17755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12" y="223736"/>
            <a:ext cx="9753600" cy="1325562"/>
          </a:xfrm>
        </p:spPr>
        <p:txBody>
          <a:bodyPr/>
          <a:lstStyle/>
          <a:p>
            <a:r>
              <a:rPr lang="fr-FR" cap="none" dirty="0"/>
              <a:t>Population growth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1077218"/>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Population growth rate compares the average annual percent change in populations, resulting from a surplus (or deficit) of births over deaths and the balance of migrants entering and leaving a country. The rate may be positive or negative.</a:t>
            </a:r>
            <a:endParaRPr lang="en-US" sz="1600" dirty="0"/>
          </a:p>
        </p:txBody>
      </p:sp>
      <p:pic>
        <p:nvPicPr>
          <p:cNvPr id="6" name="Content Placeholder 5">
            <a:extLst>
              <a:ext uri="{FF2B5EF4-FFF2-40B4-BE49-F238E27FC236}">
                <a16:creationId xmlns:a16="http://schemas.microsoft.com/office/drawing/2014/main" id="{ED5B5957-BE3F-4389-BF1B-C196C9287F2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0886" y="1447799"/>
            <a:ext cx="6334325" cy="5304503"/>
          </a:xfrm>
        </p:spPr>
      </p:pic>
      <p:sp>
        <p:nvSpPr>
          <p:cNvPr id="9" name="TextBox 8">
            <a:extLst>
              <a:ext uri="{FF2B5EF4-FFF2-40B4-BE49-F238E27FC236}">
                <a16:creationId xmlns:a16="http://schemas.microsoft.com/office/drawing/2014/main" id="{F1D55A8D-4A91-4D40-9FCF-3518FE7227C2}"/>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8B2EF284-2E39-4B14-9549-B2C109A081EC}"/>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32276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12" y="223736"/>
            <a:ext cx="9753600" cy="1325562"/>
          </a:xfrm>
        </p:spPr>
        <p:txBody>
          <a:bodyPr/>
          <a:lstStyle/>
          <a:p>
            <a:r>
              <a:rPr lang="fr-FR" cap="none" dirty="0"/>
              <a:t>Population growth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1077218"/>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Population growth rate compares the average annual percent change in populations, resulting from a surplus (or deficit) of births over deaths and the balance of migrants entering and leaving a country. The rate may be positive or negative.</a:t>
            </a:r>
            <a:endParaRPr lang="en-US" sz="1600" dirty="0"/>
          </a:p>
        </p:txBody>
      </p:sp>
      <p:pic>
        <p:nvPicPr>
          <p:cNvPr id="8" name="Content Placeholder 7">
            <a:extLst>
              <a:ext uri="{FF2B5EF4-FFF2-40B4-BE49-F238E27FC236}">
                <a16:creationId xmlns:a16="http://schemas.microsoft.com/office/drawing/2014/main" id="{7C0D1F19-B09D-4779-A334-484DBA3AB4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3212" y="1454900"/>
            <a:ext cx="5459614" cy="4629766"/>
          </a:xfrm>
        </p:spPr>
      </p:pic>
      <p:pic>
        <p:nvPicPr>
          <p:cNvPr id="10" name="Picture 9">
            <a:extLst>
              <a:ext uri="{FF2B5EF4-FFF2-40B4-BE49-F238E27FC236}">
                <a16:creationId xmlns:a16="http://schemas.microsoft.com/office/drawing/2014/main" id="{D996E4AB-F334-495A-84B1-4E12529CB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2343" y="1454900"/>
            <a:ext cx="5383669" cy="4629766"/>
          </a:xfrm>
          <a:prstGeom prst="rect">
            <a:avLst/>
          </a:prstGeom>
        </p:spPr>
      </p:pic>
      <p:sp>
        <p:nvSpPr>
          <p:cNvPr id="13" name="TextBox 12">
            <a:extLst>
              <a:ext uri="{FF2B5EF4-FFF2-40B4-BE49-F238E27FC236}">
                <a16:creationId xmlns:a16="http://schemas.microsoft.com/office/drawing/2014/main" id="{DF34E63B-D39F-4F8F-A9A5-A4FCEB83974E}"/>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9678DAA6-148F-4C76-9EE3-E159C12C0403}"/>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8287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Median age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338554"/>
          </a:xfrm>
          <a:prstGeom prst="rect">
            <a:avLst/>
          </a:prstGeom>
          <a:solidFill>
            <a:schemeClr val="bg2">
              <a:lumMod val="20000"/>
              <a:lumOff val="80000"/>
            </a:schemeClr>
          </a:solidFill>
        </p:spPr>
        <p:txBody>
          <a:bodyPr>
            <a:spAutoFit/>
          </a:bodyPr>
          <a:lstStyle/>
          <a:p>
            <a:endParaRPr lang="en-US" sz="1600" dirty="0"/>
          </a:p>
        </p:txBody>
      </p:sp>
      <p:pic>
        <p:nvPicPr>
          <p:cNvPr id="6" name="Content Placeholder 5">
            <a:extLst>
              <a:ext uri="{FF2B5EF4-FFF2-40B4-BE49-F238E27FC236}">
                <a16:creationId xmlns:a16="http://schemas.microsoft.com/office/drawing/2014/main" id="{99D0A05C-8E1E-4411-A7A8-49E9E69D82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6419" y="1122562"/>
            <a:ext cx="6400799" cy="5360169"/>
          </a:xfrm>
        </p:spPr>
      </p:pic>
      <p:sp>
        <p:nvSpPr>
          <p:cNvPr id="9" name="TextBox 8">
            <a:extLst>
              <a:ext uri="{FF2B5EF4-FFF2-40B4-BE49-F238E27FC236}">
                <a16:creationId xmlns:a16="http://schemas.microsoft.com/office/drawing/2014/main" id="{340EBE87-5E1F-434A-9FC2-9CAA87552023}"/>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D45C7233-0D9F-49C6-B6C9-B9F75D9B619F}"/>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222350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78677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Median age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338554"/>
          </a:xfrm>
          <a:prstGeom prst="rect">
            <a:avLst/>
          </a:prstGeom>
          <a:solidFill>
            <a:schemeClr val="bg2">
              <a:lumMod val="20000"/>
              <a:lumOff val="80000"/>
            </a:schemeClr>
          </a:solidFill>
        </p:spPr>
        <p:txBody>
          <a:bodyPr>
            <a:spAutoFit/>
          </a:bodyPr>
          <a:lstStyle/>
          <a:p>
            <a:endParaRPr lang="en-US" sz="1600" dirty="0"/>
          </a:p>
        </p:txBody>
      </p:sp>
      <p:pic>
        <p:nvPicPr>
          <p:cNvPr id="8" name="Content Placeholder 7">
            <a:extLst>
              <a:ext uri="{FF2B5EF4-FFF2-40B4-BE49-F238E27FC236}">
                <a16:creationId xmlns:a16="http://schemas.microsoft.com/office/drawing/2014/main" id="{32A7C47E-ADD5-45CB-95C3-6C7480E6DE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273" y="1224479"/>
            <a:ext cx="5687098" cy="4762500"/>
          </a:xfrm>
        </p:spPr>
      </p:pic>
      <p:pic>
        <p:nvPicPr>
          <p:cNvPr id="10" name="Picture 9">
            <a:extLst>
              <a:ext uri="{FF2B5EF4-FFF2-40B4-BE49-F238E27FC236}">
                <a16:creationId xmlns:a16="http://schemas.microsoft.com/office/drawing/2014/main" id="{1DBDC7F0-861D-4838-B42B-231A8C024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455" y="1224478"/>
            <a:ext cx="5424357" cy="4762500"/>
          </a:xfrm>
          <a:prstGeom prst="rect">
            <a:avLst/>
          </a:prstGeom>
        </p:spPr>
      </p:pic>
      <p:sp>
        <p:nvSpPr>
          <p:cNvPr id="13" name="TextBox 12">
            <a:extLst>
              <a:ext uri="{FF2B5EF4-FFF2-40B4-BE49-F238E27FC236}">
                <a16:creationId xmlns:a16="http://schemas.microsoft.com/office/drawing/2014/main" id="{3A66351C-6D88-488D-B922-04288EEEE30A}"/>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DE00759F-5B5F-4E41-B60A-25D98BFEE07E}"/>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143668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a:t>
            </a:r>
            <a:endParaRPr lang="en-US" sz="1600" dirty="0"/>
          </a:p>
        </p:txBody>
      </p:sp>
      <p:pic>
        <p:nvPicPr>
          <p:cNvPr id="6" name="Content Placeholder 5">
            <a:extLst>
              <a:ext uri="{FF2B5EF4-FFF2-40B4-BE49-F238E27FC236}">
                <a16:creationId xmlns:a16="http://schemas.microsoft.com/office/drawing/2014/main" id="{1F341649-093F-4339-AF14-C898EC98ED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3012" y="1547175"/>
            <a:ext cx="6134945" cy="4929825"/>
          </a:xfrm>
        </p:spPr>
      </p:pic>
      <p:sp>
        <p:nvSpPr>
          <p:cNvPr id="9" name="TextBox 8">
            <a:extLst>
              <a:ext uri="{FF2B5EF4-FFF2-40B4-BE49-F238E27FC236}">
                <a16:creationId xmlns:a16="http://schemas.microsoft.com/office/drawing/2014/main" id="{8771B1D9-465B-4374-A689-A909E776C157}"/>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AE46E3E6-25CE-41DF-8603-0DFC33E0468F}"/>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234673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a:t>
            </a:r>
            <a:endParaRPr lang="en-US" sz="1600" dirty="0"/>
          </a:p>
        </p:txBody>
      </p:sp>
      <p:pic>
        <p:nvPicPr>
          <p:cNvPr id="8" name="Content Placeholder 7">
            <a:extLst>
              <a:ext uri="{FF2B5EF4-FFF2-40B4-BE49-F238E27FC236}">
                <a16:creationId xmlns:a16="http://schemas.microsoft.com/office/drawing/2014/main" id="{D3308C1D-00E9-4222-864B-BE203C23D0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8012" y="1752600"/>
            <a:ext cx="5277627" cy="4419600"/>
          </a:xfrm>
        </p:spPr>
      </p:pic>
      <p:pic>
        <p:nvPicPr>
          <p:cNvPr id="10" name="Picture 9">
            <a:extLst>
              <a:ext uri="{FF2B5EF4-FFF2-40B4-BE49-F238E27FC236}">
                <a16:creationId xmlns:a16="http://schemas.microsoft.com/office/drawing/2014/main" id="{4870FD05-A755-422A-A02D-D48EBB3DB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1752600"/>
            <a:ext cx="5277627" cy="4419601"/>
          </a:xfrm>
          <a:prstGeom prst="rect">
            <a:avLst/>
          </a:prstGeom>
        </p:spPr>
      </p:pic>
      <p:sp>
        <p:nvSpPr>
          <p:cNvPr id="13" name="TextBox 12">
            <a:extLst>
              <a:ext uri="{FF2B5EF4-FFF2-40B4-BE49-F238E27FC236}">
                <a16:creationId xmlns:a16="http://schemas.microsoft.com/office/drawing/2014/main" id="{08095217-B222-493F-BDF1-95823A0A88C2}"/>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3FA7107A-16F3-4C1D-90E7-7351858D2F28}"/>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43648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3212" y="57150"/>
            <a:ext cx="9753600" cy="1325562"/>
          </a:xfrm>
        </p:spPr>
        <p:txBody>
          <a:bodyPr/>
          <a:lstStyle/>
          <a:p>
            <a:r>
              <a:rPr lang="en-US" cap="none" dirty="0"/>
              <a:t>Mortality world heatmap</a:t>
            </a:r>
            <a:br>
              <a:rPr lang="fr-FR" cap="none" dirty="0"/>
            </a:br>
            <a:endParaRPr lang="fr-FR" cap="none" dirty="0"/>
          </a:p>
        </p:txBody>
      </p:sp>
      <p:sp>
        <p:nvSpPr>
          <p:cNvPr id="7" name="TextBox 6">
            <a:extLst>
              <a:ext uri="{FF2B5EF4-FFF2-40B4-BE49-F238E27FC236}">
                <a16:creationId xmlns:a16="http://schemas.microsoft.com/office/drawing/2014/main" id="{99B34FA1-3670-4031-B430-8B7F5228FE7D}"/>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8" name="TextBox 7">
            <a:extLst>
              <a:ext uri="{FF2B5EF4-FFF2-40B4-BE49-F238E27FC236}">
                <a16:creationId xmlns:a16="http://schemas.microsoft.com/office/drawing/2014/main" id="{128E821D-80FE-405A-87CB-EF946011663E}"/>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9" name="TextBox 8">
            <a:extLst>
              <a:ext uri="{FF2B5EF4-FFF2-40B4-BE49-F238E27FC236}">
                <a16:creationId xmlns:a16="http://schemas.microsoft.com/office/drawing/2014/main" id="{673B8B7F-3044-4E0C-9E90-9D54FFD2A94E}"/>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0" name="TextBox 9">
            <a:extLst>
              <a:ext uri="{FF2B5EF4-FFF2-40B4-BE49-F238E27FC236}">
                <a16:creationId xmlns:a16="http://schemas.microsoft.com/office/drawing/2014/main" id="{9B274C07-9528-48B3-BEEF-5E7174F43C9F}"/>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pic>
        <p:nvPicPr>
          <p:cNvPr id="14" name="Content Placeholder 13">
            <a:extLst>
              <a:ext uri="{FF2B5EF4-FFF2-40B4-BE49-F238E27FC236}">
                <a16:creationId xmlns:a16="http://schemas.microsoft.com/office/drawing/2014/main" id="{078C6015-F97F-4D19-9F7A-84B2E1B383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12" y="1106297"/>
            <a:ext cx="11734800" cy="6600825"/>
          </a:xfrm>
        </p:spPr>
      </p:pic>
    </p:spTree>
    <p:extLst>
      <p:ext uri="{BB962C8B-B14F-4D97-AF65-F5344CB8AC3E}">
        <p14:creationId xmlns:p14="http://schemas.microsoft.com/office/powerpoint/2010/main" val="25036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 world heatmap</a:t>
            </a:r>
            <a:br>
              <a:rPr lang="fr-FR" cap="none" dirty="0"/>
            </a:br>
            <a:endParaRPr lang="fr-FR" cap="none" dirty="0"/>
          </a:p>
        </p:txBody>
      </p:sp>
      <p:pic>
        <p:nvPicPr>
          <p:cNvPr id="5" name="Content Placeholder 4">
            <a:extLst>
              <a:ext uri="{FF2B5EF4-FFF2-40B4-BE49-F238E27FC236}">
                <a16:creationId xmlns:a16="http://schemas.microsoft.com/office/drawing/2014/main" id="{3937176C-949D-46CA-98D3-DCF596DB1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09" y="1219200"/>
            <a:ext cx="11662406" cy="6548438"/>
          </a:xfrm>
        </p:spPr>
      </p:pic>
      <p:sp>
        <p:nvSpPr>
          <p:cNvPr id="8" name="TextBox 7">
            <a:extLst>
              <a:ext uri="{FF2B5EF4-FFF2-40B4-BE49-F238E27FC236}">
                <a16:creationId xmlns:a16="http://schemas.microsoft.com/office/drawing/2014/main" id="{D46344B5-282F-408A-9601-7BF8AC371379}"/>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9" name="TextBox 8">
            <a:extLst>
              <a:ext uri="{FF2B5EF4-FFF2-40B4-BE49-F238E27FC236}">
                <a16:creationId xmlns:a16="http://schemas.microsoft.com/office/drawing/2014/main" id="{F486F10D-A254-47C8-A66C-7D6EDA6C618A}"/>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10" name="TextBox 9">
            <a:extLst>
              <a:ext uri="{FF2B5EF4-FFF2-40B4-BE49-F238E27FC236}">
                <a16:creationId xmlns:a16="http://schemas.microsoft.com/office/drawing/2014/main" id="{179C7087-F444-4B79-89B4-61673C988A30}"/>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1" name="TextBox 10">
            <a:extLst>
              <a:ext uri="{FF2B5EF4-FFF2-40B4-BE49-F238E27FC236}">
                <a16:creationId xmlns:a16="http://schemas.microsoft.com/office/drawing/2014/main" id="{5F44B527-40DC-4877-9093-738E0FA25A81}"/>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426790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 world heatmap</a:t>
            </a:r>
            <a:br>
              <a:rPr lang="fr-FR" cap="none" dirty="0"/>
            </a:br>
            <a:endParaRPr lang="fr-FR" cap="none" dirty="0"/>
          </a:p>
        </p:txBody>
      </p:sp>
      <p:pic>
        <p:nvPicPr>
          <p:cNvPr id="5" name="Content Placeholder 4">
            <a:extLst>
              <a:ext uri="{FF2B5EF4-FFF2-40B4-BE49-F238E27FC236}">
                <a16:creationId xmlns:a16="http://schemas.microsoft.com/office/drawing/2014/main" id="{BD9E620E-4E86-42F7-A808-F127C61CA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990600"/>
            <a:ext cx="11804449" cy="6640003"/>
          </a:xfrm>
        </p:spPr>
      </p:pic>
      <p:sp>
        <p:nvSpPr>
          <p:cNvPr id="6" name="TextBox 5">
            <a:extLst>
              <a:ext uri="{FF2B5EF4-FFF2-40B4-BE49-F238E27FC236}">
                <a16:creationId xmlns:a16="http://schemas.microsoft.com/office/drawing/2014/main" id="{0C3E8752-5401-4B07-8275-9C51CAFA1698}"/>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7" name="TextBox 6">
            <a:extLst>
              <a:ext uri="{FF2B5EF4-FFF2-40B4-BE49-F238E27FC236}">
                <a16:creationId xmlns:a16="http://schemas.microsoft.com/office/drawing/2014/main" id="{FBD74296-28C3-4C56-8940-9F51B9F4B21B}"/>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8" name="TextBox 7">
            <a:extLst>
              <a:ext uri="{FF2B5EF4-FFF2-40B4-BE49-F238E27FC236}">
                <a16:creationId xmlns:a16="http://schemas.microsoft.com/office/drawing/2014/main" id="{175F76F5-4D4D-4E42-9821-E89B32787E2F}"/>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9" name="TextBox 8">
            <a:extLst>
              <a:ext uri="{FF2B5EF4-FFF2-40B4-BE49-F238E27FC236}">
                <a16:creationId xmlns:a16="http://schemas.microsoft.com/office/drawing/2014/main" id="{7F9DC473-2346-440A-A7BB-5F8DFB449D53}"/>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35656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33177"/>
            <a:ext cx="9753600" cy="1325562"/>
          </a:xfrm>
        </p:spPr>
        <p:txBody>
          <a:bodyPr>
            <a:normAutofit fontScale="90000"/>
          </a:bodyPr>
          <a:lstStyle/>
          <a:p>
            <a:r>
              <a:rPr lang="en-US" cap="none" dirty="0"/>
              <a:t>HIV/AIDS </a:t>
            </a:r>
            <a:br>
              <a:rPr lang="en-US" cap="none" dirty="0"/>
            </a:br>
            <a:r>
              <a:rPr lang="en-US" cap="none" dirty="0"/>
              <a:t>Adult prevalence rate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561012" y="393412"/>
            <a:ext cx="6778625" cy="584775"/>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HIV/AIDS - adult prevalence rate compares the percentage of adults (aged 15-49) living with HIV/AIDS.</a:t>
            </a:r>
            <a:endParaRPr lang="en-US" sz="1600" dirty="0"/>
          </a:p>
        </p:txBody>
      </p:sp>
      <p:pic>
        <p:nvPicPr>
          <p:cNvPr id="6" name="Content Placeholder 5">
            <a:extLst>
              <a:ext uri="{FF2B5EF4-FFF2-40B4-BE49-F238E27FC236}">
                <a16:creationId xmlns:a16="http://schemas.microsoft.com/office/drawing/2014/main" id="{C8EAA532-6F78-464D-98E0-40E585BB1D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1012" y="1524000"/>
            <a:ext cx="6324600" cy="5232547"/>
          </a:xfrm>
        </p:spPr>
      </p:pic>
      <p:sp>
        <p:nvSpPr>
          <p:cNvPr id="7" name="TextBox 6">
            <a:extLst>
              <a:ext uri="{FF2B5EF4-FFF2-40B4-BE49-F238E27FC236}">
                <a16:creationId xmlns:a16="http://schemas.microsoft.com/office/drawing/2014/main" id="{95DD77AB-5A8D-4EC0-95F9-00F51B48D743}"/>
              </a:ext>
            </a:extLst>
          </p:cNvPr>
          <p:cNvSpPr txBox="1"/>
          <p:nvPr/>
        </p:nvSpPr>
        <p:spPr>
          <a:xfrm>
            <a:off x="10742612" y="5802568"/>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
        <p:nvSpPr>
          <p:cNvPr id="8" name="TextBox 7">
            <a:extLst>
              <a:ext uri="{FF2B5EF4-FFF2-40B4-BE49-F238E27FC236}">
                <a16:creationId xmlns:a16="http://schemas.microsoft.com/office/drawing/2014/main" id="{39DB5DDD-29C0-42E9-9D5F-892D3CF8CE29}"/>
              </a:ext>
            </a:extLst>
          </p:cNvPr>
          <p:cNvSpPr txBox="1"/>
          <p:nvPr/>
        </p:nvSpPr>
        <p:spPr>
          <a:xfrm>
            <a:off x="10742612" y="6387343"/>
            <a:ext cx="1331376" cy="369204"/>
          </a:xfrm>
          <a:prstGeom prst="rect">
            <a:avLst/>
          </a:prstGeom>
          <a:noFill/>
        </p:spPr>
        <p:txBody>
          <a:bodyPr wrap="none" rtlCol="0">
            <a:spAutoFit/>
          </a:bodyPr>
          <a:lstStyle/>
          <a:p>
            <a:r>
              <a:rPr lang="en-US" sz="1799" b="1" cap="all" dirty="0">
                <a:solidFill>
                  <a:schemeClr val="tx2"/>
                </a:solidFill>
              </a:rPr>
              <a:t>HIV/AIDS</a:t>
            </a:r>
          </a:p>
        </p:txBody>
      </p:sp>
    </p:spTree>
    <p:extLst>
      <p:ext uri="{BB962C8B-B14F-4D97-AF65-F5344CB8AC3E}">
        <p14:creationId xmlns:p14="http://schemas.microsoft.com/office/powerpoint/2010/main" val="25272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33177"/>
            <a:ext cx="9753600" cy="1325562"/>
          </a:xfrm>
        </p:spPr>
        <p:txBody>
          <a:bodyPr>
            <a:normAutofit fontScale="90000"/>
          </a:bodyPr>
          <a:lstStyle/>
          <a:p>
            <a:r>
              <a:rPr lang="en-US" cap="none" dirty="0"/>
              <a:t>HIV/AIDS </a:t>
            </a:r>
            <a:br>
              <a:rPr lang="en-US" cap="none" dirty="0"/>
            </a:br>
            <a:r>
              <a:rPr lang="en-US" cap="none" dirty="0"/>
              <a:t>Adult prevalence rate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561012" y="393412"/>
            <a:ext cx="6778625" cy="584775"/>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HIV/AIDS - adult prevalence rate compares the percentage of adults (aged 15-49) living with HIV/AIDS.</a:t>
            </a:r>
            <a:endParaRPr lang="en-US" sz="1600" dirty="0"/>
          </a:p>
        </p:txBody>
      </p:sp>
      <p:pic>
        <p:nvPicPr>
          <p:cNvPr id="8" name="Content Placeholder 7">
            <a:extLst>
              <a:ext uri="{FF2B5EF4-FFF2-40B4-BE49-F238E27FC236}">
                <a16:creationId xmlns:a16="http://schemas.microsoft.com/office/drawing/2014/main" id="{B379D065-2F9B-45EF-8FC8-3FBA7BD285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9412" y="1600200"/>
            <a:ext cx="5186633" cy="4343400"/>
          </a:xfrm>
        </p:spPr>
      </p:pic>
      <p:pic>
        <p:nvPicPr>
          <p:cNvPr id="10" name="Picture 9">
            <a:extLst>
              <a:ext uri="{FF2B5EF4-FFF2-40B4-BE49-F238E27FC236}">
                <a16:creationId xmlns:a16="http://schemas.microsoft.com/office/drawing/2014/main" id="{5404F3CF-1572-423C-8DFA-522DD2C9A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413" y="1512769"/>
            <a:ext cx="5291038" cy="4430831"/>
          </a:xfrm>
          <a:prstGeom prst="rect">
            <a:avLst/>
          </a:prstGeom>
        </p:spPr>
      </p:pic>
      <p:sp>
        <p:nvSpPr>
          <p:cNvPr id="11" name="TextBox 10">
            <a:extLst>
              <a:ext uri="{FF2B5EF4-FFF2-40B4-BE49-F238E27FC236}">
                <a16:creationId xmlns:a16="http://schemas.microsoft.com/office/drawing/2014/main" id="{209C30C2-A432-4A63-B8FB-2041F840BB86}"/>
              </a:ext>
            </a:extLst>
          </p:cNvPr>
          <p:cNvSpPr txBox="1"/>
          <p:nvPr/>
        </p:nvSpPr>
        <p:spPr>
          <a:xfrm>
            <a:off x="10742612" y="5802568"/>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
        <p:nvSpPr>
          <p:cNvPr id="12" name="TextBox 11">
            <a:extLst>
              <a:ext uri="{FF2B5EF4-FFF2-40B4-BE49-F238E27FC236}">
                <a16:creationId xmlns:a16="http://schemas.microsoft.com/office/drawing/2014/main" id="{207BAE34-0824-47DF-A1C6-CC5F3381DB7B}"/>
              </a:ext>
            </a:extLst>
          </p:cNvPr>
          <p:cNvSpPr txBox="1"/>
          <p:nvPr/>
        </p:nvSpPr>
        <p:spPr>
          <a:xfrm>
            <a:off x="10742612" y="6387343"/>
            <a:ext cx="1331376" cy="369204"/>
          </a:xfrm>
          <a:prstGeom prst="rect">
            <a:avLst/>
          </a:prstGeom>
          <a:noFill/>
        </p:spPr>
        <p:txBody>
          <a:bodyPr wrap="none" rtlCol="0">
            <a:spAutoFit/>
          </a:bodyPr>
          <a:lstStyle/>
          <a:p>
            <a:r>
              <a:rPr lang="en-US" sz="1799" b="1" cap="all" dirty="0">
                <a:solidFill>
                  <a:schemeClr val="tx2"/>
                </a:solidFill>
              </a:rPr>
              <a:t>HIV/AIDS</a:t>
            </a:r>
          </a:p>
        </p:txBody>
      </p:sp>
    </p:spTree>
    <p:extLst>
      <p:ext uri="{BB962C8B-B14F-4D97-AF65-F5344CB8AC3E}">
        <p14:creationId xmlns:p14="http://schemas.microsoft.com/office/powerpoint/2010/main" val="22226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6" name="Content Placeholder 5">
            <a:extLst>
              <a:ext uri="{FF2B5EF4-FFF2-40B4-BE49-F238E27FC236}">
                <a16:creationId xmlns:a16="http://schemas.microsoft.com/office/drawing/2014/main" id="{1EC11EE1-C98F-4886-BCDD-55243659E8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5813" y="1600200"/>
            <a:ext cx="6187562" cy="5181600"/>
          </a:xfrm>
        </p:spPr>
      </p:pic>
      <p:sp>
        <p:nvSpPr>
          <p:cNvPr id="7" name="TextBox 6">
            <a:extLst>
              <a:ext uri="{FF2B5EF4-FFF2-40B4-BE49-F238E27FC236}">
                <a16:creationId xmlns:a16="http://schemas.microsoft.com/office/drawing/2014/main" id="{FCFDE5F8-BE96-4F1D-A08D-B6A5621634F0}"/>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8" name="TextBox 7">
            <a:extLst>
              <a:ext uri="{FF2B5EF4-FFF2-40B4-BE49-F238E27FC236}">
                <a16:creationId xmlns:a16="http://schemas.microsoft.com/office/drawing/2014/main" id="{0B5E06B3-59B6-4C14-A10F-2F19CF50CEA0}"/>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111423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8" name="Content Placeholder 7">
            <a:extLst>
              <a:ext uri="{FF2B5EF4-FFF2-40B4-BE49-F238E27FC236}">
                <a16:creationId xmlns:a16="http://schemas.microsoft.com/office/drawing/2014/main" id="{43F1259D-7522-4103-9D37-6376686172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1676400"/>
            <a:ext cx="5732594" cy="4800600"/>
          </a:xfrm>
        </p:spPr>
      </p:pic>
      <p:pic>
        <p:nvPicPr>
          <p:cNvPr id="10" name="Picture 9">
            <a:extLst>
              <a:ext uri="{FF2B5EF4-FFF2-40B4-BE49-F238E27FC236}">
                <a16:creationId xmlns:a16="http://schemas.microsoft.com/office/drawing/2014/main" id="{DD99F8BA-1365-4EE5-9127-57D6638A6F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4147" y="1676400"/>
            <a:ext cx="5472866" cy="4795421"/>
          </a:xfrm>
          <a:prstGeom prst="rect">
            <a:avLst/>
          </a:prstGeom>
        </p:spPr>
      </p:pic>
      <p:sp>
        <p:nvSpPr>
          <p:cNvPr id="11" name="TextBox 10">
            <a:extLst>
              <a:ext uri="{FF2B5EF4-FFF2-40B4-BE49-F238E27FC236}">
                <a16:creationId xmlns:a16="http://schemas.microsoft.com/office/drawing/2014/main" id="{65479CA0-8C34-4043-B582-90EC731B744C}"/>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12" name="TextBox 11">
            <a:extLst>
              <a:ext uri="{FF2B5EF4-FFF2-40B4-BE49-F238E27FC236}">
                <a16:creationId xmlns:a16="http://schemas.microsoft.com/office/drawing/2014/main" id="{3D353D6F-E332-4C81-8BE7-5B27D08171FC}"/>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22057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b="1"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259875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of 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7" name="Content Placeholder 6">
            <a:extLst>
              <a:ext uri="{FF2B5EF4-FFF2-40B4-BE49-F238E27FC236}">
                <a16:creationId xmlns:a16="http://schemas.microsoft.com/office/drawing/2014/main" id="{4F92BF07-E921-44C1-B4DE-49C5A3FF91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6812" y="1547175"/>
            <a:ext cx="6096000" cy="5193447"/>
          </a:xfrm>
        </p:spPr>
      </p:pic>
      <p:sp>
        <p:nvSpPr>
          <p:cNvPr id="11" name="TextBox 10">
            <a:extLst>
              <a:ext uri="{FF2B5EF4-FFF2-40B4-BE49-F238E27FC236}">
                <a16:creationId xmlns:a16="http://schemas.microsoft.com/office/drawing/2014/main" id="{5E43B753-B0CA-4AD6-B131-3BF0CB22F9DC}"/>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12" name="TextBox 11">
            <a:extLst>
              <a:ext uri="{FF2B5EF4-FFF2-40B4-BE49-F238E27FC236}">
                <a16:creationId xmlns:a16="http://schemas.microsoft.com/office/drawing/2014/main" id="{355C5B15-1ED8-4F05-93DB-EE5D35EE0132}"/>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15613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of 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7" name="Content Placeholder 6">
            <a:extLst>
              <a:ext uri="{FF2B5EF4-FFF2-40B4-BE49-F238E27FC236}">
                <a16:creationId xmlns:a16="http://schemas.microsoft.com/office/drawing/2014/main" id="{AA398281-ADF5-4CC2-A1E2-8EC3AD2B4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32" y="1638670"/>
            <a:ext cx="5791200" cy="4533530"/>
          </a:xfrm>
        </p:spPr>
      </p:pic>
      <p:pic>
        <p:nvPicPr>
          <p:cNvPr id="11" name="Picture 10">
            <a:extLst>
              <a:ext uri="{FF2B5EF4-FFF2-40B4-BE49-F238E27FC236}">
                <a16:creationId xmlns:a16="http://schemas.microsoft.com/office/drawing/2014/main" id="{F012C504-31EC-4D32-BE24-69D21A99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638670"/>
            <a:ext cx="5715001" cy="4533530"/>
          </a:xfrm>
          <a:prstGeom prst="rect">
            <a:avLst/>
          </a:prstGeom>
        </p:spPr>
      </p:pic>
      <p:sp>
        <p:nvSpPr>
          <p:cNvPr id="12" name="TextBox 11">
            <a:extLst>
              <a:ext uri="{FF2B5EF4-FFF2-40B4-BE49-F238E27FC236}">
                <a16:creationId xmlns:a16="http://schemas.microsoft.com/office/drawing/2014/main" id="{8CA57926-1D1E-4119-98BB-B5E45EC18538}"/>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13" name="TextBox 12">
            <a:extLst>
              <a:ext uri="{FF2B5EF4-FFF2-40B4-BE49-F238E27FC236}">
                <a16:creationId xmlns:a16="http://schemas.microsoft.com/office/drawing/2014/main" id="{91827869-672B-445C-98F4-F5012F59713D}"/>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34646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3F6-2757-428E-B0FC-66FFE1053A96}"/>
              </a:ext>
            </a:extLst>
          </p:cNvPr>
          <p:cNvSpPr>
            <a:spLocks noGrp="1"/>
          </p:cNvSpPr>
          <p:nvPr>
            <p:ph type="title"/>
          </p:nvPr>
        </p:nvSpPr>
        <p:spPr>
          <a:xfrm>
            <a:off x="1036250" y="38100"/>
            <a:ext cx="10183813" cy="1325562"/>
          </a:xfrm>
        </p:spPr>
        <p:txBody>
          <a:bodyPr/>
          <a:lstStyle/>
          <a:p>
            <a:r>
              <a:rPr lang="en-US" cap="none" dirty="0"/>
              <a:t>Are health expenditures really working? </a:t>
            </a:r>
          </a:p>
        </p:txBody>
      </p:sp>
      <p:sp>
        <p:nvSpPr>
          <p:cNvPr id="4" name="Content Placeholder 3">
            <a:extLst>
              <a:ext uri="{FF2B5EF4-FFF2-40B4-BE49-F238E27FC236}">
                <a16:creationId xmlns:a16="http://schemas.microsoft.com/office/drawing/2014/main" id="{E3CD6EFC-3D0F-4A27-BFD3-DF75DE85776E}"/>
              </a:ext>
            </a:extLst>
          </p:cNvPr>
          <p:cNvSpPr txBox="1">
            <a:spLocks noGrp="1"/>
          </p:cNvSpPr>
          <p:nvPr>
            <p:ph idx="1"/>
          </p:nvPr>
        </p:nvSpPr>
        <p:spPr>
          <a:xfrm>
            <a:off x="10742612" y="6019800"/>
            <a:ext cx="862416" cy="701602"/>
          </a:xfrm>
          <a:prstGeom prst="rect">
            <a:avLst/>
          </a:prstGeom>
          <a:noFill/>
        </p:spPr>
        <p:txBody>
          <a:bodyPr wrap="none" rtlCol="0">
            <a:spAutoFit/>
          </a:bodyPr>
          <a:lstStyle/>
          <a:p>
            <a:pPr marL="45720" indent="0">
              <a:buNone/>
            </a:pPr>
            <a:r>
              <a:rPr lang="en-US" sz="4399" b="1" dirty="0">
                <a:solidFill>
                  <a:schemeClr val="accent2">
                    <a:lumMod val="75000"/>
                  </a:schemeClr>
                </a:solidFill>
              </a:rPr>
              <a:t>05</a:t>
            </a:r>
          </a:p>
        </p:txBody>
      </p:sp>
      <p:sp>
        <p:nvSpPr>
          <p:cNvPr id="5" name="TextBox 4">
            <a:extLst>
              <a:ext uri="{FF2B5EF4-FFF2-40B4-BE49-F238E27FC236}">
                <a16:creationId xmlns:a16="http://schemas.microsoft.com/office/drawing/2014/main" id="{BFFC6FB9-32D0-409F-B27D-B6DCFDB25D00}"/>
              </a:ext>
            </a:extLst>
          </p:cNvPr>
          <p:cNvSpPr txBox="1"/>
          <p:nvPr/>
        </p:nvSpPr>
        <p:spPr>
          <a:xfrm>
            <a:off x="1036250" y="1723120"/>
            <a:ext cx="8944361" cy="646074"/>
          </a:xfrm>
          <a:prstGeom prst="rect">
            <a:avLst/>
          </a:prstGeom>
          <a:noFill/>
        </p:spPr>
        <p:txBody>
          <a:bodyPr wrap="square" rtlCol="0">
            <a:spAutoFit/>
          </a:bodyPr>
          <a:lstStyle/>
          <a:p>
            <a:r>
              <a:rPr lang="en-US" sz="1799" b="1" dirty="0">
                <a:solidFill>
                  <a:schemeClr val="tx2"/>
                </a:solidFill>
              </a:rPr>
              <a:t>THE QUESTION: Do higher health expenditures really lead to better results in terms of alleviating/solving these 8 prominent areas of global health concerns? </a:t>
            </a:r>
          </a:p>
        </p:txBody>
      </p:sp>
      <p:sp>
        <p:nvSpPr>
          <p:cNvPr id="6" name="TextBox 5">
            <a:extLst>
              <a:ext uri="{FF2B5EF4-FFF2-40B4-BE49-F238E27FC236}">
                <a16:creationId xmlns:a16="http://schemas.microsoft.com/office/drawing/2014/main" id="{377FFBF3-7E87-41FE-8C3F-7DDDEEA52DDB}"/>
              </a:ext>
            </a:extLst>
          </p:cNvPr>
          <p:cNvSpPr txBox="1"/>
          <p:nvPr/>
        </p:nvSpPr>
        <p:spPr>
          <a:xfrm>
            <a:off x="1036250" y="2667000"/>
            <a:ext cx="7373947" cy="2800767"/>
          </a:xfrm>
          <a:prstGeom prst="rect">
            <a:avLst/>
          </a:prstGeom>
          <a:noFill/>
        </p:spPr>
        <p:txBody>
          <a:bodyPr wrap="square" rtlCol="0">
            <a:spAutoFit/>
          </a:bodyPr>
          <a:lstStyle/>
          <a:p>
            <a:pPr marL="228600" indent="-228600" algn="just">
              <a:buFont typeface="+mj-lt"/>
              <a:buAutoNum type="arabicParenR"/>
            </a:pPr>
            <a:r>
              <a:rPr lang="en-US" sz="2000" dirty="0">
                <a:solidFill>
                  <a:schemeClr val="tx2"/>
                </a:solidFill>
              </a:rPr>
              <a:t>Maternal mortality</a:t>
            </a:r>
          </a:p>
          <a:p>
            <a:pPr marL="228600" indent="-228600" algn="just">
              <a:buFont typeface="+mj-lt"/>
              <a:buAutoNum type="arabicParenR"/>
            </a:pPr>
            <a:r>
              <a:rPr lang="en-US" sz="2000" dirty="0">
                <a:solidFill>
                  <a:schemeClr val="tx2"/>
                </a:solidFill>
              </a:rPr>
              <a:t>Infant mortality</a:t>
            </a:r>
          </a:p>
          <a:p>
            <a:pPr marL="228600" indent="-228600" algn="just">
              <a:buFont typeface="+mj-lt"/>
              <a:buAutoNum type="arabicParenR"/>
            </a:pPr>
            <a:r>
              <a:rPr lang="en-US" sz="2000" dirty="0">
                <a:solidFill>
                  <a:schemeClr val="tx2"/>
                </a:solidFill>
              </a:rPr>
              <a:t>Life expectancy at birth </a:t>
            </a:r>
          </a:p>
          <a:p>
            <a:pPr marL="228600" indent="-228600" algn="just">
              <a:buFont typeface="+mj-lt"/>
              <a:buAutoNum type="arabicParenR"/>
            </a:pPr>
            <a:r>
              <a:rPr lang="en-US" sz="2000" dirty="0">
                <a:solidFill>
                  <a:schemeClr val="tx2"/>
                </a:solidFill>
              </a:rPr>
              <a:t>Median age</a:t>
            </a:r>
          </a:p>
          <a:p>
            <a:pPr marL="228600" indent="-228600" algn="just">
              <a:buFont typeface="+mj-lt"/>
              <a:buAutoNum type="arabicParenR"/>
            </a:pPr>
            <a:r>
              <a:rPr lang="en-US" sz="2000" dirty="0">
                <a:solidFill>
                  <a:schemeClr val="tx2"/>
                </a:solidFill>
              </a:rPr>
              <a:t>Total fertility rate</a:t>
            </a:r>
          </a:p>
          <a:p>
            <a:pPr marL="228600" indent="-228600" algn="just">
              <a:buFont typeface="+mj-lt"/>
              <a:buAutoNum type="arabicParenR"/>
            </a:pPr>
            <a:r>
              <a:rPr lang="en-US" sz="2000" dirty="0">
                <a:solidFill>
                  <a:schemeClr val="tx2"/>
                </a:solidFill>
              </a:rPr>
              <a:t>HIV/AIDS adult prevalence rate </a:t>
            </a:r>
          </a:p>
          <a:p>
            <a:pPr marL="228600" indent="-228600" algn="just">
              <a:buFont typeface="+mj-lt"/>
              <a:buAutoNum type="arabicParenR"/>
            </a:pPr>
            <a:r>
              <a:rPr lang="en-US" sz="2000" dirty="0">
                <a:solidFill>
                  <a:schemeClr val="tx2"/>
                </a:solidFill>
              </a:rPr>
              <a:t>Obesity - adult prevalence rate</a:t>
            </a:r>
          </a:p>
          <a:p>
            <a:pPr marL="228600" indent="-228600" algn="just">
              <a:buFont typeface="+mj-lt"/>
              <a:buAutoNum type="arabicParenR"/>
            </a:pPr>
            <a:r>
              <a:rPr lang="en-US" sz="2000" dirty="0">
                <a:solidFill>
                  <a:schemeClr val="tx2"/>
                </a:solidFill>
              </a:rPr>
              <a:t>Children under the age of 5 years underweight</a:t>
            </a:r>
          </a:p>
          <a:p>
            <a:pPr marL="171450" indent="-171450" algn="just">
              <a:buFont typeface="Arial" panose="020B0604020202020204" pitchFamily="34" charset="0"/>
              <a:buChar char="•"/>
            </a:pPr>
            <a:endParaRPr lang="en-US" sz="1600" dirty="0">
              <a:solidFill>
                <a:schemeClr val="tx2"/>
              </a:solidFill>
            </a:endParaRPr>
          </a:p>
        </p:txBody>
      </p:sp>
      <p:sp>
        <p:nvSpPr>
          <p:cNvPr id="7" name="Rectangle 6">
            <a:extLst>
              <a:ext uri="{FF2B5EF4-FFF2-40B4-BE49-F238E27FC236}">
                <a16:creationId xmlns:a16="http://schemas.microsoft.com/office/drawing/2014/main" id="{666C5969-3ACA-4346-80D8-00F0BD0E0A1A}"/>
              </a:ext>
            </a:extLst>
          </p:cNvPr>
          <p:cNvSpPr/>
          <p:nvPr/>
        </p:nvSpPr>
        <p:spPr>
          <a:xfrm>
            <a:off x="1065212" y="5447656"/>
            <a:ext cx="9296400" cy="646074"/>
          </a:xfrm>
          <a:prstGeom prst="rect">
            <a:avLst/>
          </a:prstGeom>
        </p:spPr>
        <p:txBody>
          <a:bodyPr wrap="square">
            <a:spAutoFit/>
          </a:bodyPr>
          <a:lstStyle/>
          <a:p>
            <a:r>
              <a:rPr lang="en-US" sz="1799" b="1" dirty="0">
                <a:solidFill>
                  <a:schemeClr val="tx2"/>
                </a:solidFill>
              </a:rPr>
              <a:t>Next Step: Find the correlation between health expenditure ($) and measurements in those 8 areas of concern, for each continent. </a:t>
            </a:r>
            <a:endParaRPr lang="en-US" dirty="0"/>
          </a:p>
        </p:txBody>
      </p:sp>
    </p:spTree>
    <p:extLst>
      <p:ext uri="{BB962C8B-B14F-4D97-AF65-F5344CB8AC3E}">
        <p14:creationId xmlns:p14="http://schemas.microsoft.com/office/powerpoint/2010/main" val="12420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Tree>
    <p:extLst>
      <p:ext uri="{BB962C8B-B14F-4D97-AF65-F5344CB8AC3E}">
        <p14:creationId xmlns:p14="http://schemas.microsoft.com/office/powerpoint/2010/main" val="371090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25" name="Rectangle 24">
            <a:extLst>
              <a:ext uri="{FF2B5EF4-FFF2-40B4-BE49-F238E27FC236}">
                <a16:creationId xmlns:a16="http://schemas.microsoft.com/office/drawing/2014/main" id="{811B7398-6264-47D3-84C2-36AC52FBD848}"/>
              </a:ext>
            </a:extLst>
          </p:cNvPr>
          <p:cNvSpPr/>
          <p:nvPr/>
        </p:nvSpPr>
        <p:spPr>
          <a:xfrm>
            <a:off x="10668947" y="179258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6" name="Rectangle 35">
            <a:extLst>
              <a:ext uri="{FF2B5EF4-FFF2-40B4-BE49-F238E27FC236}">
                <a16:creationId xmlns:a16="http://schemas.microsoft.com/office/drawing/2014/main" id="{2A90E1CF-BBC0-4BA2-993D-F3B14912E16E}"/>
              </a:ext>
            </a:extLst>
          </p:cNvPr>
          <p:cNvSpPr/>
          <p:nvPr/>
        </p:nvSpPr>
        <p:spPr>
          <a:xfrm>
            <a:off x="5561012" y="3831659"/>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C820737C-3130-412C-925A-072E9A3C7E76}"/>
              </a:ext>
            </a:extLst>
          </p:cNvPr>
          <p:cNvSpPr/>
          <p:nvPr/>
        </p:nvSpPr>
        <p:spPr>
          <a:xfrm>
            <a:off x="1756782" y="487998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9C9822F8-19CA-49FA-BFA5-2DFD7C7B1D3A}"/>
              </a:ext>
            </a:extLst>
          </p:cNvPr>
          <p:cNvSpPr/>
          <p:nvPr/>
        </p:nvSpPr>
        <p:spPr>
          <a:xfrm>
            <a:off x="2961447" y="384095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962E416D-3E45-405F-8093-2B96E75DE168}"/>
              </a:ext>
            </a:extLst>
          </p:cNvPr>
          <p:cNvSpPr/>
          <p:nvPr/>
        </p:nvSpPr>
        <p:spPr>
          <a:xfrm>
            <a:off x="5561012" y="487109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4" name="Rectangle 43">
            <a:extLst>
              <a:ext uri="{FF2B5EF4-FFF2-40B4-BE49-F238E27FC236}">
                <a16:creationId xmlns:a16="http://schemas.microsoft.com/office/drawing/2014/main" id="{23557508-9F22-4FB2-A532-64F2275DE33F}"/>
              </a:ext>
            </a:extLst>
          </p:cNvPr>
          <p:cNvSpPr/>
          <p:nvPr/>
        </p:nvSpPr>
        <p:spPr>
          <a:xfrm>
            <a:off x="10684714" y="383274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BAB459CD-9469-4896-B579-0D51D5A17294}"/>
              </a:ext>
            </a:extLst>
          </p:cNvPr>
          <p:cNvSpPr/>
          <p:nvPr/>
        </p:nvSpPr>
        <p:spPr>
          <a:xfrm>
            <a:off x="6864354" y="438564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33948455-BB62-40D5-93A7-B5CF2B04EE9A}"/>
              </a:ext>
            </a:extLst>
          </p:cNvPr>
          <p:cNvSpPr/>
          <p:nvPr/>
        </p:nvSpPr>
        <p:spPr>
          <a:xfrm>
            <a:off x="5561012" y="332146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EA6241A2-4487-4DAB-A1D3-12FC009A3C26}"/>
              </a:ext>
            </a:extLst>
          </p:cNvPr>
          <p:cNvSpPr/>
          <p:nvPr/>
        </p:nvSpPr>
        <p:spPr>
          <a:xfrm>
            <a:off x="8125362" y="282630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F05ECB10-51A5-448F-AF56-375D39E38462}"/>
              </a:ext>
            </a:extLst>
          </p:cNvPr>
          <p:cNvSpPr/>
          <p:nvPr/>
        </p:nvSpPr>
        <p:spPr>
          <a:xfrm>
            <a:off x="4283962" y="487989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2" name="Rectangle 51">
            <a:extLst>
              <a:ext uri="{FF2B5EF4-FFF2-40B4-BE49-F238E27FC236}">
                <a16:creationId xmlns:a16="http://schemas.microsoft.com/office/drawing/2014/main" id="{1D8A280F-AAE2-4B84-A18F-2D51D22A1DA0}"/>
              </a:ext>
            </a:extLst>
          </p:cNvPr>
          <p:cNvSpPr/>
          <p:nvPr/>
        </p:nvSpPr>
        <p:spPr>
          <a:xfrm>
            <a:off x="6864354" y="230034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C8F38FA2-0ACE-4C89-B916-C7087D2FC906}"/>
              </a:ext>
            </a:extLst>
          </p:cNvPr>
          <p:cNvSpPr/>
          <p:nvPr/>
        </p:nvSpPr>
        <p:spPr>
          <a:xfrm>
            <a:off x="10668947" y="128515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4" name="Rectangle 53">
            <a:extLst>
              <a:ext uri="{FF2B5EF4-FFF2-40B4-BE49-F238E27FC236}">
                <a16:creationId xmlns:a16="http://schemas.microsoft.com/office/drawing/2014/main" id="{0CF09BFD-4F19-42B5-9012-0A5F26016910}"/>
              </a:ext>
            </a:extLst>
          </p:cNvPr>
          <p:cNvSpPr/>
          <p:nvPr/>
        </p:nvSpPr>
        <p:spPr>
          <a:xfrm>
            <a:off x="9386015" y="77773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5" name="Rectangle 54">
            <a:extLst>
              <a:ext uri="{FF2B5EF4-FFF2-40B4-BE49-F238E27FC236}">
                <a16:creationId xmlns:a16="http://schemas.microsoft.com/office/drawing/2014/main" id="{992094C3-2572-4A5C-A63E-97333F654BB1}"/>
              </a:ext>
            </a:extLst>
          </p:cNvPr>
          <p:cNvSpPr/>
          <p:nvPr/>
        </p:nvSpPr>
        <p:spPr>
          <a:xfrm>
            <a:off x="9414636" y="487408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6" name="Rectangle 55">
            <a:extLst>
              <a:ext uri="{FF2B5EF4-FFF2-40B4-BE49-F238E27FC236}">
                <a16:creationId xmlns:a16="http://schemas.microsoft.com/office/drawing/2014/main" id="{EA50B982-B405-4FD4-835F-88F176B77ADD}"/>
              </a:ext>
            </a:extLst>
          </p:cNvPr>
          <p:cNvSpPr/>
          <p:nvPr/>
        </p:nvSpPr>
        <p:spPr>
          <a:xfrm>
            <a:off x="3028954" y="179258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17C3270D-EBD3-45C6-B850-DE843023D603}"/>
              </a:ext>
            </a:extLst>
          </p:cNvPr>
          <p:cNvSpPr/>
          <p:nvPr/>
        </p:nvSpPr>
        <p:spPr>
          <a:xfrm>
            <a:off x="1762090" y="333211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DF565CA7-BA72-4014-85FC-CF1FB15C7D87}"/>
              </a:ext>
            </a:extLst>
          </p:cNvPr>
          <p:cNvSpPr/>
          <p:nvPr/>
        </p:nvSpPr>
        <p:spPr>
          <a:xfrm>
            <a:off x="1765225" y="128515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17F74F78-FE9A-4EF2-AF6C-4B5853941577}"/>
              </a:ext>
            </a:extLst>
          </p:cNvPr>
          <p:cNvSpPr/>
          <p:nvPr/>
        </p:nvSpPr>
        <p:spPr>
          <a:xfrm>
            <a:off x="1756782" y="537907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0" name="Rectangle 59">
            <a:extLst>
              <a:ext uri="{FF2B5EF4-FFF2-40B4-BE49-F238E27FC236}">
                <a16:creationId xmlns:a16="http://schemas.microsoft.com/office/drawing/2014/main" id="{8E2FA045-6FCC-4CC2-9834-C0780D470DD0}"/>
              </a:ext>
            </a:extLst>
          </p:cNvPr>
          <p:cNvSpPr/>
          <p:nvPr/>
        </p:nvSpPr>
        <p:spPr>
          <a:xfrm>
            <a:off x="2961447" y="485954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1" name="Rectangle 60">
            <a:extLst>
              <a:ext uri="{FF2B5EF4-FFF2-40B4-BE49-F238E27FC236}">
                <a16:creationId xmlns:a16="http://schemas.microsoft.com/office/drawing/2014/main" id="{EE52F651-66E3-44A5-8133-F96D37D11489}"/>
              </a:ext>
            </a:extLst>
          </p:cNvPr>
          <p:cNvSpPr/>
          <p:nvPr/>
        </p:nvSpPr>
        <p:spPr>
          <a:xfrm>
            <a:off x="4288697" y="537329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2" name="Rectangle 61">
            <a:extLst>
              <a:ext uri="{FF2B5EF4-FFF2-40B4-BE49-F238E27FC236}">
                <a16:creationId xmlns:a16="http://schemas.microsoft.com/office/drawing/2014/main" id="{F2B0B34D-059E-43F9-9C93-E508094E453B}"/>
              </a:ext>
            </a:extLst>
          </p:cNvPr>
          <p:cNvSpPr/>
          <p:nvPr/>
        </p:nvSpPr>
        <p:spPr>
          <a:xfrm>
            <a:off x="4260625" y="332146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3" name="Rectangle 62">
            <a:extLst>
              <a:ext uri="{FF2B5EF4-FFF2-40B4-BE49-F238E27FC236}">
                <a16:creationId xmlns:a16="http://schemas.microsoft.com/office/drawing/2014/main" id="{0B10BF5C-E9D8-40F6-B53F-391AD58D59F1}"/>
              </a:ext>
            </a:extLst>
          </p:cNvPr>
          <p:cNvSpPr/>
          <p:nvPr/>
        </p:nvSpPr>
        <p:spPr>
          <a:xfrm>
            <a:off x="10698472" y="334139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7768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2" name="Rectangle 1">
            <a:extLst>
              <a:ext uri="{FF2B5EF4-FFF2-40B4-BE49-F238E27FC236}">
                <a16:creationId xmlns:a16="http://schemas.microsoft.com/office/drawing/2014/main" id="{0AA29128-DB63-4764-B24D-84FFB6633A07}"/>
              </a:ext>
            </a:extLst>
          </p:cNvPr>
          <p:cNvSpPr/>
          <p:nvPr/>
        </p:nvSpPr>
        <p:spPr>
          <a:xfrm>
            <a:off x="9371012" y="1792582"/>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45A5DB01-96B0-4C52-9009-7354E4C65189}"/>
              </a:ext>
            </a:extLst>
          </p:cNvPr>
          <p:cNvSpPr/>
          <p:nvPr/>
        </p:nvSpPr>
        <p:spPr>
          <a:xfrm>
            <a:off x="9371012"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9963E553-8DC5-43DE-BC91-80B547CBC9BE}"/>
              </a:ext>
            </a:extLst>
          </p:cNvPr>
          <p:cNvSpPr/>
          <p:nvPr/>
        </p:nvSpPr>
        <p:spPr>
          <a:xfrm>
            <a:off x="9411539" y="5373291"/>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Rectangle 34">
            <a:extLst>
              <a:ext uri="{FF2B5EF4-FFF2-40B4-BE49-F238E27FC236}">
                <a16:creationId xmlns:a16="http://schemas.microsoft.com/office/drawing/2014/main" id="{A53AAAF3-D412-4224-97AB-CD4B60B81BF8}"/>
              </a:ext>
            </a:extLst>
          </p:cNvPr>
          <p:cNvSpPr/>
          <p:nvPr/>
        </p:nvSpPr>
        <p:spPr>
          <a:xfrm>
            <a:off x="10668947" y="777733"/>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7" name="Rectangle 36">
            <a:extLst>
              <a:ext uri="{FF2B5EF4-FFF2-40B4-BE49-F238E27FC236}">
                <a16:creationId xmlns:a16="http://schemas.microsoft.com/office/drawing/2014/main" id="{A62F4BB0-2184-4897-BE73-A87403C3065D}"/>
              </a:ext>
            </a:extLst>
          </p:cNvPr>
          <p:cNvSpPr/>
          <p:nvPr/>
        </p:nvSpPr>
        <p:spPr>
          <a:xfrm>
            <a:off x="6864354"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7A3A2902-C397-44B1-ABD8-D43D4F2139D5}"/>
              </a:ext>
            </a:extLst>
          </p:cNvPr>
          <p:cNvSpPr/>
          <p:nvPr/>
        </p:nvSpPr>
        <p:spPr>
          <a:xfrm>
            <a:off x="8135417"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2" name="Rectangle 41">
            <a:extLst>
              <a:ext uri="{FF2B5EF4-FFF2-40B4-BE49-F238E27FC236}">
                <a16:creationId xmlns:a16="http://schemas.microsoft.com/office/drawing/2014/main" id="{4F6BEE0F-1C4C-4F3F-AC8B-42878A5A66A5}"/>
              </a:ext>
            </a:extLst>
          </p:cNvPr>
          <p:cNvSpPr/>
          <p:nvPr/>
        </p:nvSpPr>
        <p:spPr>
          <a:xfrm>
            <a:off x="8125362" y="4879981"/>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3" name="Rectangle 42">
            <a:extLst>
              <a:ext uri="{FF2B5EF4-FFF2-40B4-BE49-F238E27FC236}">
                <a16:creationId xmlns:a16="http://schemas.microsoft.com/office/drawing/2014/main" id="{B0AA4A90-379B-46A4-A630-8CDA261B4703}"/>
              </a:ext>
            </a:extLst>
          </p:cNvPr>
          <p:cNvSpPr/>
          <p:nvPr/>
        </p:nvSpPr>
        <p:spPr>
          <a:xfrm>
            <a:off x="10668947" y="2826307"/>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6DEE544C-0A1D-4261-8B73-F40EF131D8BD}"/>
              </a:ext>
            </a:extLst>
          </p:cNvPr>
          <p:cNvSpPr/>
          <p:nvPr/>
        </p:nvSpPr>
        <p:spPr>
          <a:xfrm>
            <a:off x="6864354" y="763488"/>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0D592088-F90E-4034-8162-44E2B76AA0F9}"/>
              </a:ext>
            </a:extLst>
          </p:cNvPr>
          <p:cNvSpPr/>
          <p:nvPr/>
        </p:nvSpPr>
        <p:spPr>
          <a:xfrm>
            <a:off x="4276497" y="2320117"/>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6" name="Rectangle 55">
            <a:extLst>
              <a:ext uri="{FF2B5EF4-FFF2-40B4-BE49-F238E27FC236}">
                <a16:creationId xmlns:a16="http://schemas.microsoft.com/office/drawing/2014/main" id="{A17285B4-B498-4519-AD00-DBFF2976BA47}"/>
              </a:ext>
            </a:extLst>
          </p:cNvPr>
          <p:cNvSpPr/>
          <p:nvPr/>
        </p:nvSpPr>
        <p:spPr>
          <a:xfrm>
            <a:off x="6832884" y="5384400"/>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D1017F1C-FCDB-438C-84C2-514CB54688E8}"/>
              </a:ext>
            </a:extLst>
          </p:cNvPr>
          <p:cNvSpPr/>
          <p:nvPr/>
        </p:nvSpPr>
        <p:spPr>
          <a:xfrm>
            <a:off x="8125362" y="129469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0A363B52-87F4-4D35-B4EF-1E1F39ED03A4}"/>
              </a:ext>
            </a:extLst>
          </p:cNvPr>
          <p:cNvSpPr/>
          <p:nvPr/>
        </p:nvSpPr>
        <p:spPr>
          <a:xfrm>
            <a:off x="10668947" y="4346853"/>
            <a:ext cx="1066799"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28516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206231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545868" y="-388625"/>
            <a:ext cx="9753600" cy="1325562"/>
          </a:xfrm>
        </p:spPr>
        <p:txBody>
          <a:bodyPr>
            <a:normAutofit/>
          </a:bodyPr>
          <a:lstStyle/>
          <a:p>
            <a:r>
              <a:rPr lang="fr-FR" sz="3200" dirty="0"/>
              <a:t>Education, Communication and Economy </a:t>
            </a:r>
          </a:p>
        </p:txBody>
      </p:sp>
      <p:grpSp>
        <p:nvGrpSpPr>
          <p:cNvPr id="5" name="Group 4">
            <a:extLst>
              <a:ext uri="{FF2B5EF4-FFF2-40B4-BE49-F238E27FC236}">
                <a16:creationId xmlns:a16="http://schemas.microsoft.com/office/drawing/2014/main" id="{462A3A47-935F-415C-A0E7-6D9A2820709C}"/>
              </a:ext>
            </a:extLst>
          </p:cNvPr>
          <p:cNvGrpSpPr/>
          <p:nvPr/>
        </p:nvGrpSpPr>
        <p:grpSpPr>
          <a:xfrm>
            <a:off x="781546" y="939658"/>
            <a:ext cx="4170924" cy="5443044"/>
            <a:chOff x="2002972" y="638628"/>
            <a:chExt cx="2976336" cy="5444461"/>
          </a:xfrm>
        </p:grpSpPr>
        <p:grpSp>
          <p:nvGrpSpPr>
            <p:cNvPr id="6" name="Group 5">
              <a:extLst>
                <a:ext uri="{FF2B5EF4-FFF2-40B4-BE49-F238E27FC236}">
                  <a16:creationId xmlns:a16="http://schemas.microsoft.com/office/drawing/2014/main" id="{E4B6865F-E90A-4C13-8208-C3965B0F1433}"/>
                </a:ext>
              </a:extLst>
            </p:cNvPr>
            <p:cNvGrpSpPr/>
            <p:nvPr/>
          </p:nvGrpSpPr>
          <p:grpSpPr>
            <a:xfrm>
              <a:off x="2002972" y="638628"/>
              <a:ext cx="2976336" cy="2074546"/>
              <a:chOff x="3251200" y="2177143"/>
              <a:chExt cx="2976336" cy="2074546"/>
            </a:xfrm>
          </p:grpSpPr>
          <p:sp>
            <p:nvSpPr>
              <p:cNvPr id="13" name="TextBox 12">
                <a:extLst>
                  <a:ext uri="{FF2B5EF4-FFF2-40B4-BE49-F238E27FC236}">
                    <a16:creationId xmlns:a16="http://schemas.microsoft.com/office/drawing/2014/main" id="{43723CAA-C75E-4838-8303-2BC272763FDE}"/>
                  </a:ext>
                </a:extLst>
              </p:cNvPr>
              <p:cNvSpPr txBox="1"/>
              <p:nvPr/>
            </p:nvSpPr>
            <p:spPr>
              <a:xfrm>
                <a:off x="3251200" y="2177143"/>
                <a:ext cx="816462" cy="769513"/>
              </a:xfrm>
              <a:prstGeom prst="rect">
                <a:avLst/>
              </a:prstGeom>
              <a:noFill/>
            </p:spPr>
            <p:txBody>
              <a:bodyPr wrap="none" rtlCol="0">
                <a:spAutoFit/>
              </a:bodyPr>
              <a:lstStyle/>
              <a:p>
                <a:r>
                  <a:rPr lang="en-US" sz="4399" b="1" dirty="0">
                    <a:solidFill>
                      <a:schemeClr val="accent6">
                        <a:lumMod val="75000"/>
                      </a:schemeClr>
                    </a:solidFill>
                  </a:rPr>
                  <a:t>06</a:t>
                </a:r>
              </a:p>
            </p:txBody>
          </p:sp>
          <p:sp>
            <p:nvSpPr>
              <p:cNvPr id="14" name="TextBox 13">
                <a:extLst>
                  <a:ext uri="{FF2B5EF4-FFF2-40B4-BE49-F238E27FC236}">
                    <a16:creationId xmlns:a16="http://schemas.microsoft.com/office/drawing/2014/main" id="{BE8D0861-3C22-4F5E-94D2-F75DB7466D03}"/>
                  </a:ext>
                </a:extLst>
              </p:cNvPr>
              <p:cNvSpPr txBox="1"/>
              <p:nvPr/>
            </p:nvSpPr>
            <p:spPr>
              <a:xfrm>
                <a:off x="3251200" y="3029650"/>
                <a:ext cx="2038268" cy="369300"/>
              </a:xfrm>
              <a:prstGeom prst="rect">
                <a:avLst/>
              </a:prstGeom>
              <a:noFill/>
            </p:spPr>
            <p:txBody>
              <a:bodyPr wrap="none" rtlCol="0">
                <a:spAutoFit/>
              </a:bodyPr>
              <a:lstStyle/>
              <a:p>
                <a:r>
                  <a:rPr lang="en-US" sz="1799" b="1" dirty="0">
                    <a:solidFill>
                      <a:schemeClr val="tx2"/>
                    </a:solidFill>
                  </a:rPr>
                  <a:t>Size of economy </a:t>
                </a:r>
              </a:p>
            </p:txBody>
          </p:sp>
          <p:sp>
            <p:nvSpPr>
              <p:cNvPr id="15" name="TextBox 14">
                <a:extLst>
                  <a:ext uri="{FF2B5EF4-FFF2-40B4-BE49-F238E27FC236}">
                    <a16:creationId xmlns:a16="http://schemas.microsoft.com/office/drawing/2014/main" id="{CC658F96-37FE-4AD8-A0FA-0868B3000F53}"/>
                  </a:ext>
                </a:extLst>
              </p:cNvPr>
              <p:cNvSpPr txBox="1"/>
              <p:nvPr/>
            </p:nvSpPr>
            <p:spPr>
              <a:xfrm>
                <a:off x="3251200" y="3482048"/>
                <a:ext cx="2976336" cy="769641"/>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solidFill>
                      <a:schemeClr val="tx2"/>
                    </a:solidFill>
                  </a:rPr>
                  <a:t>GDP</a:t>
                </a:r>
              </a:p>
              <a:p>
                <a:pPr marL="171450" indent="-171450" algn="just">
                  <a:buFont typeface="Arial" panose="020B0604020202020204" pitchFamily="34" charset="0"/>
                  <a:buChar char="•"/>
                </a:pPr>
                <a:r>
                  <a:rPr lang="en-US" sz="1600" dirty="0">
                    <a:solidFill>
                      <a:schemeClr val="tx2"/>
                    </a:solidFill>
                  </a:rPr>
                  <a:t>GDP real growth rate </a:t>
                </a:r>
              </a:p>
              <a:p>
                <a:pPr algn="just"/>
                <a:endParaRPr lang="en-US" sz="1200" dirty="0">
                  <a:solidFill>
                    <a:schemeClr val="bg1">
                      <a:lumMod val="50000"/>
                    </a:schemeClr>
                  </a:solidFill>
                </a:endParaRPr>
              </a:p>
            </p:txBody>
          </p:sp>
        </p:grpSp>
        <p:grpSp>
          <p:nvGrpSpPr>
            <p:cNvPr id="7" name="Group 6">
              <a:extLst>
                <a:ext uri="{FF2B5EF4-FFF2-40B4-BE49-F238E27FC236}">
                  <a16:creationId xmlns:a16="http://schemas.microsoft.com/office/drawing/2014/main" id="{1FB8A04A-127B-4322-A987-1DBE587FF0CC}"/>
                </a:ext>
              </a:extLst>
            </p:cNvPr>
            <p:cNvGrpSpPr/>
            <p:nvPr/>
          </p:nvGrpSpPr>
          <p:grpSpPr>
            <a:xfrm>
              <a:off x="2002972" y="3454400"/>
              <a:ext cx="2976336" cy="2628689"/>
              <a:chOff x="3251200" y="2177143"/>
              <a:chExt cx="2976336" cy="2628689"/>
            </a:xfrm>
          </p:grpSpPr>
          <p:sp>
            <p:nvSpPr>
              <p:cNvPr id="8" name="TextBox 7">
                <a:extLst>
                  <a:ext uri="{FF2B5EF4-FFF2-40B4-BE49-F238E27FC236}">
                    <a16:creationId xmlns:a16="http://schemas.microsoft.com/office/drawing/2014/main" id="{ED7029B4-3126-4CD9-A238-57EFF4B45ABF}"/>
                  </a:ext>
                </a:extLst>
              </p:cNvPr>
              <p:cNvSpPr txBox="1"/>
              <p:nvPr/>
            </p:nvSpPr>
            <p:spPr>
              <a:xfrm>
                <a:off x="3251200" y="2177143"/>
                <a:ext cx="816462" cy="769513"/>
              </a:xfrm>
              <a:prstGeom prst="rect">
                <a:avLst/>
              </a:prstGeom>
              <a:noFill/>
            </p:spPr>
            <p:txBody>
              <a:bodyPr wrap="none" rtlCol="0">
                <a:spAutoFit/>
              </a:bodyPr>
              <a:lstStyle/>
              <a:p>
                <a:r>
                  <a:rPr lang="en-US" sz="4399" b="1" dirty="0">
                    <a:solidFill>
                      <a:schemeClr val="accent3">
                        <a:lumMod val="75000"/>
                      </a:schemeClr>
                    </a:solidFill>
                  </a:rPr>
                  <a:t>09</a:t>
                </a:r>
              </a:p>
            </p:txBody>
          </p:sp>
          <p:sp>
            <p:nvSpPr>
              <p:cNvPr id="9" name="TextBox 8">
                <a:extLst>
                  <a:ext uri="{FF2B5EF4-FFF2-40B4-BE49-F238E27FC236}">
                    <a16:creationId xmlns:a16="http://schemas.microsoft.com/office/drawing/2014/main" id="{1A8922CC-E1C7-4247-BAC1-5A4D82D77795}"/>
                  </a:ext>
                </a:extLst>
              </p:cNvPr>
              <p:cNvSpPr txBox="1"/>
              <p:nvPr/>
            </p:nvSpPr>
            <p:spPr>
              <a:xfrm>
                <a:off x="3251200" y="3029650"/>
                <a:ext cx="2668413" cy="369300"/>
              </a:xfrm>
              <a:prstGeom prst="rect">
                <a:avLst/>
              </a:prstGeom>
              <a:noFill/>
            </p:spPr>
            <p:txBody>
              <a:bodyPr wrap="none" rtlCol="0">
                <a:spAutoFit/>
              </a:bodyPr>
              <a:lstStyle/>
              <a:p>
                <a:r>
                  <a:rPr lang="en-US" sz="1799" b="1" dirty="0">
                    <a:solidFill>
                      <a:schemeClr val="tx2"/>
                    </a:solidFill>
                  </a:rPr>
                  <a:t>Education expenditure</a:t>
                </a:r>
              </a:p>
            </p:txBody>
          </p:sp>
          <p:sp>
            <p:nvSpPr>
              <p:cNvPr id="12" name="TextBox 11">
                <a:extLst>
                  <a:ext uri="{FF2B5EF4-FFF2-40B4-BE49-F238E27FC236}">
                    <a16:creationId xmlns:a16="http://schemas.microsoft.com/office/drawing/2014/main" id="{933CB511-518F-4532-9471-648D0257268F}"/>
                  </a:ext>
                </a:extLst>
              </p:cNvPr>
              <p:cNvSpPr txBox="1"/>
              <p:nvPr/>
            </p:nvSpPr>
            <p:spPr>
              <a:xfrm>
                <a:off x="3251200" y="3482048"/>
                <a:ext cx="2976336" cy="1323784"/>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chemeClr val="tx2"/>
                    </a:solidFill>
                  </a:rPr>
                  <a:t>Education expenditure by $</a:t>
                </a:r>
              </a:p>
              <a:p>
                <a:pPr marL="171450" indent="-171450">
                  <a:buFont typeface="Arial" panose="020B0604020202020204" pitchFamily="34" charset="0"/>
                  <a:buChar char="•"/>
                </a:pPr>
                <a:r>
                  <a:rPr lang="en-US" sz="1600" dirty="0">
                    <a:solidFill>
                      <a:schemeClr val="tx2"/>
                    </a:solidFill>
                  </a:rPr>
                  <a:t>Education expenditure by % of GDP</a:t>
                </a:r>
              </a:p>
              <a:p>
                <a:pPr marL="171450" indent="-171450">
                  <a:buFont typeface="Arial" panose="020B0604020202020204" pitchFamily="34" charset="0"/>
                  <a:buChar char="•"/>
                </a:pPr>
                <a:r>
                  <a:rPr lang="en-US" sz="1600" dirty="0">
                    <a:solidFill>
                      <a:schemeClr val="tx2"/>
                    </a:solidFill>
                  </a:rPr>
                  <a:t>GDP per capita vs. education expenditure</a:t>
                </a:r>
              </a:p>
              <a:p>
                <a:pPr marL="171450" indent="-171450">
                  <a:buFont typeface="Arial" panose="020B0604020202020204" pitchFamily="34" charset="0"/>
                  <a:buChar char="•"/>
                </a:pPr>
                <a:endParaRPr lang="en-US" sz="1600" dirty="0">
                  <a:solidFill>
                    <a:schemeClr val="tx2"/>
                  </a:solidFill>
                </a:endParaRPr>
              </a:p>
            </p:txBody>
          </p:sp>
        </p:grpSp>
      </p:grpSp>
      <p:grpSp>
        <p:nvGrpSpPr>
          <p:cNvPr id="16" name="Group 15">
            <a:extLst>
              <a:ext uri="{FF2B5EF4-FFF2-40B4-BE49-F238E27FC236}">
                <a16:creationId xmlns:a16="http://schemas.microsoft.com/office/drawing/2014/main" id="{6D63F46C-652C-4670-935A-4CE5735EB7C6}"/>
              </a:ext>
            </a:extLst>
          </p:cNvPr>
          <p:cNvGrpSpPr/>
          <p:nvPr/>
        </p:nvGrpSpPr>
        <p:grpSpPr>
          <a:xfrm>
            <a:off x="2651252" y="936937"/>
            <a:ext cx="9399324" cy="5153813"/>
            <a:chOff x="1068710" y="638628"/>
            <a:chExt cx="8123732" cy="5155154"/>
          </a:xfrm>
        </p:grpSpPr>
        <p:grpSp>
          <p:nvGrpSpPr>
            <p:cNvPr id="17" name="Group 16">
              <a:extLst>
                <a:ext uri="{FF2B5EF4-FFF2-40B4-BE49-F238E27FC236}">
                  <a16:creationId xmlns:a16="http://schemas.microsoft.com/office/drawing/2014/main" id="{CE7CA177-709C-42A4-A131-4E0D3BFF6B9A}"/>
                </a:ext>
              </a:extLst>
            </p:cNvPr>
            <p:cNvGrpSpPr/>
            <p:nvPr/>
          </p:nvGrpSpPr>
          <p:grpSpPr>
            <a:xfrm>
              <a:off x="1068710" y="638628"/>
              <a:ext cx="4913468" cy="1889822"/>
              <a:chOff x="2316938" y="2177143"/>
              <a:chExt cx="4913468" cy="1889822"/>
            </a:xfrm>
          </p:grpSpPr>
          <p:sp>
            <p:nvSpPr>
              <p:cNvPr id="22" name="TextBox 21">
                <a:extLst>
                  <a:ext uri="{FF2B5EF4-FFF2-40B4-BE49-F238E27FC236}">
                    <a16:creationId xmlns:a16="http://schemas.microsoft.com/office/drawing/2014/main" id="{891A7636-562F-44E9-8FF9-131BCE2F3798}"/>
                  </a:ext>
                </a:extLst>
              </p:cNvPr>
              <p:cNvSpPr txBox="1"/>
              <p:nvPr/>
            </p:nvSpPr>
            <p:spPr>
              <a:xfrm>
                <a:off x="3053623" y="2177143"/>
                <a:ext cx="705475" cy="769513"/>
              </a:xfrm>
              <a:prstGeom prst="rect">
                <a:avLst/>
              </a:prstGeom>
              <a:noFill/>
            </p:spPr>
            <p:txBody>
              <a:bodyPr wrap="none" rtlCol="0">
                <a:spAutoFit/>
              </a:bodyPr>
              <a:lstStyle/>
              <a:p>
                <a:r>
                  <a:rPr lang="en-US" sz="4399" b="1" dirty="0">
                    <a:solidFill>
                      <a:schemeClr val="accent5">
                        <a:lumMod val="75000"/>
                      </a:schemeClr>
                    </a:solidFill>
                  </a:rPr>
                  <a:t>07</a:t>
                </a:r>
              </a:p>
            </p:txBody>
          </p:sp>
          <p:sp>
            <p:nvSpPr>
              <p:cNvPr id="23" name="TextBox 22">
                <a:extLst>
                  <a:ext uri="{FF2B5EF4-FFF2-40B4-BE49-F238E27FC236}">
                    <a16:creationId xmlns:a16="http://schemas.microsoft.com/office/drawing/2014/main" id="{7A6EDFE4-C742-4177-96DB-2AC44C4DDAB3}"/>
                  </a:ext>
                </a:extLst>
              </p:cNvPr>
              <p:cNvSpPr txBox="1"/>
              <p:nvPr/>
            </p:nvSpPr>
            <p:spPr>
              <a:xfrm>
                <a:off x="3053623" y="3029650"/>
                <a:ext cx="3095390" cy="646242"/>
              </a:xfrm>
              <a:prstGeom prst="rect">
                <a:avLst/>
              </a:prstGeom>
              <a:noFill/>
            </p:spPr>
            <p:txBody>
              <a:bodyPr wrap="none" rtlCol="0">
                <a:spAutoFit/>
              </a:bodyPr>
              <a:lstStyle/>
              <a:p>
                <a:r>
                  <a:rPr lang="en-US" sz="1799" b="1" dirty="0">
                    <a:solidFill>
                      <a:schemeClr val="tx2"/>
                    </a:solidFill>
                  </a:rPr>
                  <a:t>Okun’s Law </a:t>
                </a:r>
              </a:p>
              <a:p>
                <a:r>
                  <a:rPr lang="en-US" sz="1799" b="1" dirty="0">
                    <a:solidFill>
                      <a:schemeClr val="tx2"/>
                    </a:solidFill>
                  </a:rPr>
                  <a:t>– Does it apply to all countries?</a:t>
                </a:r>
              </a:p>
            </p:txBody>
          </p:sp>
          <p:sp>
            <p:nvSpPr>
              <p:cNvPr id="24" name="TextBox 23">
                <a:extLst>
                  <a:ext uri="{FF2B5EF4-FFF2-40B4-BE49-F238E27FC236}">
                    <a16:creationId xmlns:a16="http://schemas.microsoft.com/office/drawing/2014/main" id="{45041F56-68FB-42EA-A89C-111BE4571CC7}"/>
                  </a:ext>
                </a:extLst>
              </p:cNvPr>
              <p:cNvSpPr txBox="1"/>
              <p:nvPr/>
            </p:nvSpPr>
            <p:spPr>
              <a:xfrm>
                <a:off x="2316938" y="3728323"/>
                <a:ext cx="4913468" cy="338642"/>
              </a:xfrm>
              <a:prstGeom prst="rect">
                <a:avLst/>
              </a:prstGeom>
              <a:noFill/>
            </p:spPr>
            <p:txBody>
              <a:bodyPr wrap="square" rtlCol="0">
                <a:spAutoFit/>
              </a:bodyPr>
              <a:lstStyle/>
              <a:p>
                <a:pPr algn="ctr"/>
                <a:r>
                  <a:rPr lang="en-US" sz="1600" dirty="0">
                    <a:solidFill>
                      <a:schemeClr val="tx2"/>
                    </a:solidFill>
                  </a:rPr>
                  <a:t>Unemployment rate vs. GDP per capita </a:t>
                </a:r>
              </a:p>
            </p:txBody>
          </p:sp>
        </p:grpSp>
        <p:grpSp>
          <p:nvGrpSpPr>
            <p:cNvPr id="18" name="Group 17">
              <a:extLst>
                <a:ext uri="{FF2B5EF4-FFF2-40B4-BE49-F238E27FC236}">
                  <a16:creationId xmlns:a16="http://schemas.microsoft.com/office/drawing/2014/main" id="{2ECCF781-D12D-4B56-9310-8B3F9F509ECE}"/>
                </a:ext>
              </a:extLst>
            </p:cNvPr>
            <p:cNvGrpSpPr/>
            <p:nvPr/>
          </p:nvGrpSpPr>
          <p:grpSpPr>
            <a:xfrm>
              <a:off x="2684676" y="3483589"/>
              <a:ext cx="6507766" cy="2310193"/>
              <a:chOff x="3932904" y="2206332"/>
              <a:chExt cx="6507766" cy="2310193"/>
            </a:xfrm>
          </p:grpSpPr>
          <p:sp>
            <p:nvSpPr>
              <p:cNvPr id="19" name="TextBox 18">
                <a:extLst>
                  <a:ext uri="{FF2B5EF4-FFF2-40B4-BE49-F238E27FC236}">
                    <a16:creationId xmlns:a16="http://schemas.microsoft.com/office/drawing/2014/main" id="{380E00CF-3072-41EF-A4B5-AE88A5A4AD70}"/>
                  </a:ext>
                </a:extLst>
              </p:cNvPr>
              <p:cNvSpPr txBox="1"/>
              <p:nvPr/>
            </p:nvSpPr>
            <p:spPr>
              <a:xfrm>
                <a:off x="3932904" y="2206332"/>
                <a:ext cx="705475" cy="769513"/>
              </a:xfrm>
              <a:prstGeom prst="rect">
                <a:avLst/>
              </a:prstGeom>
              <a:noFill/>
            </p:spPr>
            <p:txBody>
              <a:bodyPr wrap="none" rtlCol="0">
                <a:spAutoFit/>
              </a:bodyPr>
              <a:lstStyle/>
              <a:p>
                <a:r>
                  <a:rPr lang="en-US" sz="4399" b="1" dirty="0">
                    <a:solidFill>
                      <a:schemeClr val="accent2">
                        <a:lumMod val="75000"/>
                      </a:schemeClr>
                    </a:solidFill>
                  </a:rPr>
                  <a:t>10</a:t>
                </a:r>
              </a:p>
            </p:txBody>
          </p:sp>
          <p:sp>
            <p:nvSpPr>
              <p:cNvPr id="20" name="TextBox 19">
                <a:extLst>
                  <a:ext uri="{FF2B5EF4-FFF2-40B4-BE49-F238E27FC236}">
                    <a16:creationId xmlns:a16="http://schemas.microsoft.com/office/drawing/2014/main" id="{1641C030-F28D-4C0A-843A-677A39ED56D2}"/>
                  </a:ext>
                </a:extLst>
              </p:cNvPr>
              <p:cNvSpPr txBox="1"/>
              <p:nvPr/>
            </p:nvSpPr>
            <p:spPr>
              <a:xfrm>
                <a:off x="4775615" y="2409151"/>
                <a:ext cx="5527819" cy="369300"/>
              </a:xfrm>
              <a:prstGeom prst="rect">
                <a:avLst/>
              </a:prstGeom>
              <a:noFill/>
            </p:spPr>
            <p:txBody>
              <a:bodyPr wrap="square" rtlCol="0">
                <a:spAutoFit/>
              </a:bodyPr>
              <a:lstStyle/>
              <a:p>
                <a:r>
                  <a:rPr lang="en-US" sz="1799" b="1" dirty="0">
                    <a:solidFill>
                      <a:schemeClr val="tx2"/>
                    </a:solidFill>
                  </a:rPr>
                  <a:t>Health expenditure problem revisited </a:t>
                </a:r>
              </a:p>
            </p:txBody>
          </p:sp>
          <p:sp>
            <p:nvSpPr>
              <p:cNvPr id="21" name="TextBox 20">
                <a:extLst>
                  <a:ext uri="{FF2B5EF4-FFF2-40B4-BE49-F238E27FC236}">
                    <a16:creationId xmlns:a16="http://schemas.microsoft.com/office/drawing/2014/main" id="{4ED26EAB-6C98-4702-AB17-1CE6D8D3E52F}"/>
                  </a:ext>
                </a:extLst>
              </p:cNvPr>
              <p:cNvSpPr txBox="1"/>
              <p:nvPr/>
            </p:nvSpPr>
            <p:spPr>
              <a:xfrm>
                <a:off x="4067449" y="2946456"/>
                <a:ext cx="6373221" cy="1570069"/>
              </a:xfrm>
              <a:prstGeom prst="rect">
                <a:avLst/>
              </a:prstGeom>
              <a:noFill/>
            </p:spPr>
            <p:txBody>
              <a:bodyPr wrap="square" rtlCol="0">
                <a:spAutoFit/>
              </a:bodyPr>
              <a:lstStyle/>
              <a:p>
                <a:pPr algn="just"/>
                <a:r>
                  <a:rPr lang="en-US" sz="1600" dirty="0">
                    <a:solidFill>
                      <a:schemeClr val="tx2"/>
                    </a:solidFill>
                  </a:rPr>
                  <a:t>What if we 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a:p>
                <a:pPr lvl="1" algn="just"/>
                <a:endParaRPr lang="en-US" sz="1600" dirty="0">
                  <a:solidFill>
                    <a:schemeClr val="tx2"/>
                  </a:solidFill>
                </a:endParaRPr>
              </a:p>
              <a:p>
                <a:pPr algn="just"/>
                <a:r>
                  <a:rPr lang="en-US" sz="1600" dirty="0">
                    <a:solidFill>
                      <a:schemeClr val="tx2"/>
                    </a:solidFill>
                  </a:rPr>
                  <a:t>Would correlation matrix look different? </a:t>
                </a:r>
              </a:p>
            </p:txBody>
          </p:sp>
        </p:grpSp>
      </p:grpSp>
      <p:grpSp>
        <p:nvGrpSpPr>
          <p:cNvPr id="26" name="Group 25">
            <a:extLst>
              <a:ext uri="{FF2B5EF4-FFF2-40B4-BE49-F238E27FC236}">
                <a16:creationId xmlns:a16="http://schemas.microsoft.com/office/drawing/2014/main" id="{38D06F17-2817-48F5-B88C-5CD9318B32F6}"/>
              </a:ext>
            </a:extLst>
          </p:cNvPr>
          <p:cNvGrpSpPr/>
          <p:nvPr/>
        </p:nvGrpSpPr>
        <p:grpSpPr>
          <a:xfrm>
            <a:off x="8075612" y="882619"/>
            <a:ext cx="3911218" cy="1859667"/>
            <a:chOff x="3251200" y="2177143"/>
            <a:chExt cx="2976336" cy="1860151"/>
          </a:xfrm>
        </p:grpSpPr>
        <p:sp>
          <p:nvSpPr>
            <p:cNvPr id="31" name="TextBox 30">
              <a:extLst>
                <a:ext uri="{FF2B5EF4-FFF2-40B4-BE49-F238E27FC236}">
                  <a16:creationId xmlns:a16="http://schemas.microsoft.com/office/drawing/2014/main" id="{316FD4B7-15FA-4924-B87B-25C3C029F457}"/>
                </a:ext>
              </a:extLst>
            </p:cNvPr>
            <p:cNvSpPr txBox="1"/>
            <p:nvPr/>
          </p:nvSpPr>
          <p:spPr>
            <a:xfrm>
              <a:off x="3251200" y="2177143"/>
              <a:ext cx="727643" cy="769513"/>
            </a:xfrm>
            <a:prstGeom prst="rect">
              <a:avLst/>
            </a:prstGeom>
            <a:noFill/>
          </p:spPr>
          <p:txBody>
            <a:bodyPr wrap="none" rtlCol="0">
              <a:spAutoFit/>
            </a:bodyPr>
            <a:lstStyle/>
            <a:p>
              <a:r>
                <a:rPr lang="en-US" sz="4399" b="1" dirty="0">
                  <a:solidFill>
                    <a:schemeClr val="accent4">
                      <a:lumMod val="75000"/>
                    </a:schemeClr>
                  </a:solidFill>
                </a:rPr>
                <a:t>08</a:t>
              </a:r>
            </a:p>
          </p:txBody>
        </p:sp>
        <p:sp>
          <p:nvSpPr>
            <p:cNvPr id="32" name="TextBox 31">
              <a:extLst>
                <a:ext uri="{FF2B5EF4-FFF2-40B4-BE49-F238E27FC236}">
                  <a16:creationId xmlns:a16="http://schemas.microsoft.com/office/drawing/2014/main" id="{A4E7AE43-09D3-439D-9CB0-BCE5BC61EAC3}"/>
                </a:ext>
              </a:extLst>
            </p:cNvPr>
            <p:cNvSpPr txBox="1"/>
            <p:nvPr/>
          </p:nvSpPr>
          <p:spPr>
            <a:xfrm>
              <a:off x="3251200" y="3029650"/>
              <a:ext cx="1557889" cy="369300"/>
            </a:xfrm>
            <a:prstGeom prst="rect">
              <a:avLst/>
            </a:prstGeom>
            <a:noFill/>
          </p:spPr>
          <p:txBody>
            <a:bodyPr wrap="none" rtlCol="0">
              <a:spAutoFit/>
            </a:bodyPr>
            <a:lstStyle/>
            <a:p>
              <a:r>
                <a:rPr lang="en-US" sz="1799" b="1" dirty="0">
                  <a:solidFill>
                    <a:schemeClr val="tx2"/>
                  </a:solidFill>
                </a:rPr>
                <a:t>Internet usage</a:t>
              </a:r>
            </a:p>
          </p:txBody>
        </p:sp>
        <p:sp>
          <p:nvSpPr>
            <p:cNvPr id="33" name="TextBox 32">
              <a:extLst>
                <a:ext uri="{FF2B5EF4-FFF2-40B4-BE49-F238E27FC236}">
                  <a16:creationId xmlns:a16="http://schemas.microsoft.com/office/drawing/2014/main" id="{6B5F3202-C3A1-41F9-8F73-B5407CCDD1FD}"/>
                </a:ext>
              </a:extLst>
            </p:cNvPr>
            <p:cNvSpPr txBox="1"/>
            <p:nvPr/>
          </p:nvSpPr>
          <p:spPr>
            <a:xfrm>
              <a:off x="3251200" y="3452367"/>
              <a:ext cx="2976336" cy="584927"/>
            </a:xfrm>
            <a:prstGeom prst="rect">
              <a:avLst/>
            </a:prstGeom>
            <a:noFill/>
          </p:spPr>
          <p:txBody>
            <a:bodyPr wrap="square" rtlCol="0">
              <a:spAutoFit/>
            </a:bodyPr>
            <a:lstStyle/>
            <a:p>
              <a:pPr algn="just"/>
              <a:r>
                <a:rPr lang="en-US" sz="1600" dirty="0">
                  <a:solidFill>
                    <a:schemeClr val="tx2"/>
                  </a:solidFill>
                </a:rPr>
                <a:t>GDP per capita vs. internet users </a:t>
              </a:r>
            </a:p>
          </p:txBody>
        </p:sp>
      </p:grpSp>
    </p:spTree>
    <p:extLst>
      <p:ext uri="{BB962C8B-B14F-4D97-AF65-F5344CB8AC3E}">
        <p14:creationId xmlns:p14="http://schemas.microsoft.com/office/powerpoint/2010/main" val="162521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GDP (purchasing power parity) compares the gross domestic product (GDP) or value of all final goods and services produced within a nation in a given year. A nation's GDP at purchasing power parity (PPP) exchange rates is the sum value of all goods and services produced in the country valued at prices prevailing in the United States.</a:t>
            </a:r>
            <a:endParaRPr lang="en-US" sz="1400" dirty="0"/>
          </a:p>
        </p:txBody>
      </p:sp>
      <p:sp>
        <p:nvSpPr>
          <p:cNvPr id="13" name="TextBox 12">
            <a:extLst>
              <a:ext uri="{FF2B5EF4-FFF2-40B4-BE49-F238E27FC236}">
                <a16:creationId xmlns:a16="http://schemas.microsoft.com/office/drawing/2014/main" id="{9A0C24DB-51FA-4EF5-9539-D6C2B36AD641}"/>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pic>
        <p:nvPicPr>
          <p:cNvPr id="7" name="Picture 6">
            <a:extLst>
              <a:ext uri="{FF2B5EF4-FFF2-40B4-BE49-F238E27FC236}">
                <a16:creationId xmlns:a16="http://schemas.microsoft.com/office/drawing/2014/main" id="{78AD08D8-5D1B-49F1-8D7B-4A441F165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7733" y="1554162"/>
            <a:ext cx="5914582" cy="4953000"/>
          </a:xfrm>
          <a:prstGeom prst="rect">
            <a:avLst/>
          </a:prstGeom>
        </p:spPr>
      </p:pic>
      <p:pic>
        <p:nvPicPr>
          <p:cNvPr id="9" name="Picture 8">
            <a:extLst>
              <a:ext uri="{FF2B5EF4-FFF2-40B4-BE49-F238E27FC236}">
                <a16:creationId xmlns:a16="http://schemas.microsoft.com/office/drawing/2014/main" id="{944B198D-21C1-4BEB-9881-1518D6801185}"/>
              </a:ext>
            </a:extLst>
          </p:cNvPr>
          <p:cNvPicPr>
            <a:picLocks noChangeAspect="1"/>
          </p:cNvPicPr>
          <p:nvPr/>
        </p:nvPicPr>
        <p:blipFill>
          <a:blip r:embed="rId3"/>
          <a:stretch>
            <a:fillRect/>
          </a:stretch>
        </p:blipFill>
        <p:spPr>
          <a:xfrm>
            <a:off x="1141412" y="1761067"/>
            <a:ext cx="4249212" cy="4741333"/>
          </a:xfrm>
          <a:prstGeom prst="rect">
            <a:avLst/>
          </a:prstGeom>
        </p:spPr>
      </p:pic>
      <p:sp>
        <p:nvSpPr>
          <p:cNvPr id="15" name="TextBox 14">
            <a:extLst>
              <a:ext uri="{FF2B5EF4-FFF2-40B4-BE49-F238E27FC236}">
                <a16:creationId xmlns:a16="http://schemas.microsoft.com/office/drawing/2014/main" id="{E837F895-5ADD-4FC4-BAE1-DE4E1751573B}"/>
              </a:ext>
            </a:extLst>
          </p:cNvPr>
          <p:cNvSpPr txBox="1"/>
          <p:nvPr/>
        </p:nvSpPr>
        <p:spPr>
          <a:xfrm>
            <a:off x="10223805" y="6032556"/>
            <a:ext cx="643125" cy="584775"/>
          </a:xfrm>
          <a:prstGeom prst="rect">
            <a:avLst/>
          </a:prstGeom>
          <a:noFill/>
        </p:spPr>
        <p:txBody>
          <a:bodyPr wrap="none" rtlCol="0">
            <a:spAutoFit/>
          </a:bodyPr>
          <a:lstStyle/>
          <a:p>
            <a:r>
              <a:rPr lang="en-US" sz="3200" b="1" dirty="0">
                <a:solidFill>
                  <a:schemeClr val="accent6">
                    <a:lumMod val="75000"/>
                  </a:schemeClr>
                </a:solidFill>
              </a:rPr>
              <a:t>06</a:t>
            </a:r>
          </a:p>
        </p:txBody>
      </p:sp>
      <p:sp>
        <p:nvSpPr>
          <p:cNvPr id="16" name="TextBox 15">
            <a:extLst>
              <a:ext uri="{FF2B5EF4-FFF2-40B4-BE49-F238E27FC236}">
                <a16:creationId xmlns:a16="http://schemas.microsoft.com/office/drawing/2014/main" id="{762D3BC8-FE35-4174-90B3-5B7DF1C225BD}"/>
              </a:ext>
            </a:extLst>
          </p:cNvPr>
          <p:cNvSpPr txBox="1"/>
          <p:nvPr/>
        </p:nvSpPr>
        <p:spPr>
          <a:xfrm>
            <a:off x="10259260" y="6449662"/>
            <a:ext cx="2856351" cy="369204"/>
          </a:xfrm>
          <a:prstGeom prst="rect">
            <a:avLst/>
          </a:prstGeom>
          <a:noFill/>
        </p:spPr>
        <p:txBody>
          <a:bodyPr wrap="none" rtlCol="0">
            <a:spAutoFit/>
          </a:bodyPr>
          <a:lstStyle/>
          <a:p>
            <a:r>
              <a:rPr lang="en-US" sz="1799" b="1" dirty="0">
                <a:solidFill>
                  <a:schemeClr val="tx2"/>
                </a:solidFill>
              </a:rPr>
              <a:t>Size of economy </a:t>
            </a:r>
          </a:p>
        </p:txBody>
      </p:sp>
    </p:spTree>
    <p:extLst>
      <p:ext uri="{BB962C8B-B14F-4D97-AF65-F5344CB8AC3E}">
        <p14:creationId xmlns:p14="http://schemas.microsoft.com/office/powerpoint/2010/main" val="31331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lstStyle/>
          <a:p>
            <a:r>
              <a:rPr lang="en-US" cap="none" dirty="0"/>
              <a:t>Okun’s Law </a:t>
            </a: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 economics, Okun‘s law is an empirically observed relationship between unemployment and losses in a country’s production. The “gap version” states that for every 1% increase in the unemployment rate, a country‘s GDP will be roughly an additional 2% lower than its potential GDP. (i.e. unemployment : GDP ≈ - 0.5:1)</a:t>
            </a:r>
            <a:endParaRPr lang="en-US" sz="1400" dirty="0"/>
          </a:p>
        </p:txBody>
      </p:sp>
      <p:pic>
        <p:nvPicPr>
          <p:cNvPr id="5" name="Picture 4">
            <a:extLst>
              <a:ext uri="{FF2B5EF4-FFF2-40B4-BE49-F238E27FC236}">
                <a16:creationId xmlns:a16="http://schemas.microsoft.com/office/drawing/2014/main" id="{0DFCF666-5E51-4CDB-9C6D-DF2F9A5BC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0612" y="1676400"/>
            <a:ext cx="5674255" cy="4751745"/>
          </a:xfrm>
          <a:prstGeom prst="rect">
            <a:avLst/>
          </a:prstGeom>
        </p:spPr>
      </p:pic>
      <p:pic>
        <p:nvPicPr>
          <p:cNvPr id="8" name="Picture 7">
            <a:extLst>
              <a:ext uri="{FF2B5EF4-FFF2-40B4-BE49-F238E27FC236}">
                <a16:creationId xmlns:a16="http://schemas.microsoft.com/office/drawing/2014/main" id="{4549B120-2A2E-45E7-8F52-0C9BAC6EE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12" y="1676400"/>
            <a:ext cx="5638800" cy="4751745"/>
          </a:xfrm>
          <a:prstGeom prst="rect">
            <a:avLst/>
          </a:prstGeom>
        </p:spPr>
      </p:pic>
      <p:sp>
        <p:nvSpPr>
          <p:cNvPr id="17" name="TextBox 16">
            <a:extLst>
              <a:ext uri="{FF2B5EF4-FFF2-40B4-BE49-F238E27FC236}">
                <a16:creationId xmlns:a16="http://schemas.microsoft.com/office/drawing/2014/main" id="{1B19B788-34C3-484D-9BD6-A77678D35BC2}"/>
              </a:ext>
            </a:extLst>
          </p:cNvPr>
          <p:cNvSpPr txBox="1"/>
          <p:nvPr/>
        </p:nvSpPr>
        <p:spPr>
          <a:xfrm>
            <a:off x="10819155" y="6181178"/>
            <a:ext cx="530915" cy="461665"/>
          </a:xfrm>
          <a:prstGeom prst="rect">
            <a:avLst/>
          </a:prstGeom>
          <a:noFill/>
        </p:spPr>
        <p:txBody>
          <a:bodyPr wrap="none" rtlCol="0">
            <a:spAutoFit/>
          </a:bodyPr>
          <a:lstStyle/>
          <a:p>
            <a:r>
              <a:rPr lang="en-US" sz="2400" b="1" dirty="0">
                <a:solidFill>
                  <a:schemeClr val="accent5">
                    <a:lumMod val="75000"/>
                  </a:schemeClr>
                </a:solidFill>
              </a:rPr>
              <a:t>07</a:t>
            </a:r>
          </a:p>
        </p:txBody>
      </p:sp>
      <p:sp>
        <p:nvSpPr>
          <p:cNvPr id="18" name="TextBox 17">
            <a:extLst>
              <a:ext uri="{FF2B5EF4-FFF2-40B4-BE49-F238E27FC236}">
                <a16:creationId xmlns:a16="http://schemas.microsoft.com/office/drawing/2014/main" id="{6073B430-FEA4-4FD2-A34F-41C3D66942C8}"/>
              </a:ext>
            </a:extLst>
          </p:cNvPr>
          <p:cNvSpPr txBox="1"/>
          <p:nvPr/>
        </p:nvSpPr>
        <p:spPr>
          <a:xfrm>
            <a:off x="10819155" y="6519446"/>
            <a:ext cx="1369670" cy="338554"/>
          </a:xfrm>
          <a:prstGeom prst="rect">
            <a:avLst/>
          </a:prstGeom>
          <a:noFill/>
        </p:spPr>
        <p:txBody>
          <a:bodyPr wrap="none" rtlCol="0">
            <a:spAutoFit/>
          </a:bodyPr>
          <a:lstStyle/>
          <a:p>
            <a:r>
              <a:rPr lang="en-US" sz="1600" b="1" dirty="0">
                <a:solidFill>
                  <a:schemeClr val="tx2"/>
                </a:solidFill>
              </a:rPr>
              <a:t>Okun’s Law </a:t>
            </a:r>
          </a:p>
        </p:txBody>
      </p:sp>
    </p:spTree>
    <p:extLst>
      <p:ext uri="{BB962C8B-B14F-4D97-AF65-F5344CB8AC3E}">
        <p14:creationId xmlns:p14="http://schemas.microsoft.com/office/powerpoint/2010/main" val="141565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E168-94D5-4F69-8239-CFEBBAEE356C}"/>
              </a:ext>
            </a:extLst>
          </p:cNvPr>
          <p:cNvSpPr>
            <a:spLocks noGrp="1"/>
          </p:cNvSpPr>
          <p:nvPr>
            <p:ph type="title"/>
          </p:nvPr>
        </p:nvSpPr>
        <p:spPr>
          <a:xfrm>
            <a:off x="608012" y="-381000"/>
            <a:ext cx="9753600" cy="1325562"/>
          </a:xfrm>
        </p:spPr>
        <p:txBody>
          <a:bodyPr/>
          <a:lstStyle/>
          <a:p>
            <a:r>
              <a:rPr lang="en-US" dirty="0"/>
              <a:t>Introduction </a:t>
            </a:r>
          </a:p>
        </p:txBody>
      </p:sp>
      <p:pic>
        <p:nvPicPr>
          <p:cNvPr id="4" name="Content Placeholder 3">
            <a:extLst>
              <a:ext uri="{FF2B5EF4-FFF2-40B4-BE49-F238E27FC236}">
                <a16:creationId xmlns:a16="http://schemas.microsoft.com/office/drawing/2014/main" id="{4845E93F-58B9-4E26-8734-964E2A17009E}"/>
              </a:ext>
            </a:extLst>
          </p:cNvPr>
          <p:cNvPicPr>
            <a:picLocks noGrp="1" noChangeAspect="1"/>
          </p:cNvPicPr>
          <p:nvPr>
            <p:ph idx="1"/>
          </p:nvPr>
        </p:nvPicPr>
        <p:blipFill>
          <a:blip r:embed="rId2"/>
          <a:stretch>
            <a:fillRect/>
          </a:stretch>
        </p:blipFill>
        <p:spPr>
          <a:xfrm>
            <a:off x="5025291" y="405856"/>
            <a:ext cx="6781800" cy="5867400"/>
          </a:xfrm>
          <a:prstGeom prst="rect">
            <a:avLst/>
          </a:prstGeom>
        </p:spPr>
      </p:pic>
      <p:sp>
        <p:nvSpPr>
          <p:cNvPr id="5" name="Rectangle 4">
            <a:extLst>
              <a:ext uri="{FF2B5EF4-FFF2-40B4-BE49-F238E27FC236}">
                <a16:creationId xmlns:a16="http://schemas.microsoft.com/office/drawing/2014/main" id="{510FE9D6-5939-4835-A6C4-AF1AEF2A3E73}"/>
              </a:ext>
            </a:extLst>
          </p:cNvPr>
          <p:cNvSpPr/>
          <p:nvPr/>
        </p:nvSpPr>
        <p:spPr>
          <a:xfrm>
            <a:off x="227673" y="2917927"/>
            <a:ext cx="2550378" cy="369332"/>
          </a:xfrm>
          <a:prstGeom prst="rect">
            <a:avLst/>
          </a:prstGeom>
        </p:spPr>
        <p:txBody>
          <a:bodyPr wrap="none">
            <a:spAutoFit/>
          </a:bodyPr>
          <a:lstStyle/>
          <a:p>
            <a:pPr marL="45720" indent="0">
              <a:buNone/>
            </a:pPr>
            <a:r>
              <a:rPr lang="fr-FR" dirty="0">
                <a:solidFill>
                  <a:schemeClr val="accent3">
                    <a:lumMod val="75000"/>
                  </a:schemeClr>
                </a:solidFill>
              </a:rPr>
              <a:t>People and Society  </a:t>
            </a:r>
          </a:p>
        </p:txBody>
      </p:sp>
      <p:sp>
        <p:nvSpPr>
          <p:cNvPr id="6" name="Rectangle 5">
            <a:extLst>
              <a:ext uri="{FF2B5EF4-FFF2-40B4-BE49-F238E27FC236}">
                <a16:creationId xmlns:a16="http://schemas.microsoft.com/office/drawing/2014/main" id="{30BE9592-D18D-4EB8-8ADD-59298EEDA2F4}"/>
              </a:ext>
            </a:extLst>
          </p:cNvPr>
          <p:cNvSpPr/>
          <p:nvPr/>
        </p:nvSpPr>
        <p:spPr>
          <a:xfrm>
            <a:off x="19948" y="2195833"/>
            <a:ext cx="2532745" cy="369332"/>
          </a:xfrm>
          <a:prstGeom prst="rect">
            <a:avLst/>
          </a:prstGeom>
        </p:spPr>
        <p:txBody>
          <a:bodyPr wrap="none">
            <a:spAutoFit/>
          </a:bodyPr>
          <a:lstStyle/>
          <a:p>
            <a:pPr marL="45720" indent="0">
              <a:buNone/>
            </a:pPr>
            <a:r>
              <a:rPr lang="fr-FR" dirty="0">
                <a:solidFill>
                  <a:srgbClr val="C00000"/>
                </a:solidFill>
              </a:rPr>
              <a:t>Military and Security </a:t>
            </a:r>
          </a:p>
        </p:txBody>
      </p:sp>
      <p:sp>
        <p:nvSpPr>
          <p:cNvPr id="7" name="Rectangle 6">
            <a:extLst>
              <a:ext uri="{FF2B5EF4-FFF2-40B4-BE49-F238E27FC236}">
                <a16:creationId xmlns:a16="http://schemas.microsoft.com/office/drawing/2014/main" id="{C2C4C32E-874E-420E-95D2-3B81957B6BDA}"/>
              </a:ext>
            </a:extLst>
          </p:cNvPr>
          <p:cNvSpPr/>
          <p:nvPr/>
        </p:nvSpPr>
        <p:spPr>
          <a:xfrm>
            <a:off x="2552693" y="1894715"/>
            <a:ext cx="1878719" cy="369332"/>
          </a:xfrm>
          <a:prstGeom prst="rect">
            <a:avLst/>
          </a:prstGeom>
        </p:spPr>
        <p:txBody>
          <a:bodyPr wrap="none">
            <a:spAutoFit/>
          </a:bodyPr>
          <a:lstStyle/>
          <a:p>
            <a:pPr marL="45720" indent="0">
              <a:buNone/>
            </a:pPr>
            <a:r>
              <a:rPr lang="fr-FR" dirty="0">
                <a:solidFill>
                  <a:schemeClr val="accent4">
                    <a:lumMod val="75000"/>
                  </a:schemeClr>
                </a:solidFill>
              </a:rPr>
              <a:t>Transportation </a:t>
            </a:r>
          </a:p>
        </p:txBody>
      </p:sp>
      <p:sp>
        <p:nvSpPr>
          <p:cNvPr id="8" name="Rectangle 7">
            <a:extLst>
              <a:ext uri="{FF2B5EF4-FFF2-40B4-BE49-F238E27FC236}">
                <a16:creationId xmlns:a16="http://schemas.microsoft.com/office/drawing/2014/main" id="{409312E8-F898-4ED8-99BC-BB050D1718C8}"/>
              </a:ext>
            </a:extLst>
          </p:cNvPr>
          <p:cNvSpPr/>
          <p:nvPr/>
        </p:nvSpPr>
        <p:spPr>
          <a:xfrm>
            <a:off x="2925254" y="2782285"/>
            <a:ext cx="1057982" cy="369332"/>
          </a:xfrm>
          <a:prstGeom prst="rect">
            <a:avLst/>
          </a:prstGeom>
        </p:spPr>
        <p:txBody>
          <a:bodyPr wrap="none">
            <a:spAutoFit/>
          </a:bodyPr>
          <a:lstStyle/>
          <a:p>
            <a:pPr marL="45720" indent="0">
              <a:buNone/>
            </a:pPr>
            <a:r>
              <a:rPr lang="fr-FR" dirty="0">
                <a:solidFill>
                  <a:schemeClr val="accent4">
                    <a:lumMod val="60000"/>
                    <a:lumOff val="40000"/>
                  </a:schemeClr>
                </a:solidFill>
              </a:rPr>
              <a:t>Energy </a:t>
            </a:r>
          </a:p>
        </p:txBody>
      </p:sp>
      <p:sp>
        <p:nvSpPr>
          <p:cNvPr id="9" name="Rectangle 8">
            <a:extLst>
              <a:ext uri="{FF2B5EF4-FFF2-40B4-BE49-F238E27FC236}">
                <a16:creationId xmlns:a16="http://schemas.microsoft.com/office/drawing/2014/main" id="{ADBEA56F-75D2-458F-84DA-D14E246339C7}"/>
              </a:ext>
            </a:extLst>
          </p:cNvPr>
          <p:cNvSpPr/>
          <p:nvPr/>
        </p:nvSpPr>
        <p:spPr>
          <a:xfrm>
            <a:off x="827998" y="4010342"/>
            <a:ext cx="1349728" cy="369332"/>
          </a:xfrm>
          <a:prstGeom prst="rect">
            <a:avLst/>
          </a:prstGeom>
        </p:spPr>
        <p:txBody>
          <a:bodyPr wrap="none">
            <a:spAutoFit/>
          </a:bodyPr>
          <a:lstStyle/>
          <a:p>
            <a:pPr marL="45720" indent="0">
              <a:buNone/>
            </a:pPr>
            <a:r>
              <a:rPr lang="fr-FR" dirty="0">
                <a:solidFill>
                  <a:schemeClr val="accent5">
                    <a:lumMod val="75000"/>
                  </a:schemeClr>
                </a:solidFill>
              </a:rPr>
              <a:t>Economy </a:t>
            </a:r>
          </a:p>
        </p:txBody>
      </p:sp>
      <p:sp>
        <p:nvSpPr>
          <p:cNvPr id="10" name="Rectangle 9">
            <a:extLst>
              <a:ext uri="{FF2B5EF4-FFF2-40B4-BE49-F238E27FC236}">
                <a16:creationId xmlns:a16="http://schemas.microsoft.com/office/drawing/2014/main" id="{4E32292F-796E-4A14-BCEB-047788AF01FA}"/>
              </a:ext>
            </a:extLst>
          </p:cNvPr>
          <p:cNvSpPr/>
          <p:nvPr/>
        </p:nvSpPr>
        <p:spPr>
          <a:xfrm>
            <a:off x="2144187" y="1183862"/>
            <a:ext cx="1601400" cy="369332"/>
          </a:xfrm>
          <a:prstGeom prst="rect">
            <a:avLst/>
          </a:prstGeom>
        </p:spPr>
        <p:txBody>
          <a:bodyPr wrap="none">
            <a:spAutoFit/>
          </a:bodyPr>
          <a:lstStyle/>
          <a:p>
            <a:pPr marL="45720" indent="0">
              <a:buNone/>
            </a:pPr>
            <a:r>
              <a:rPr lang="fr-FR" dirty="0">
                <a:solidFill>
                  <a:srgbClr val="00B0F0"/>
                </a:solidFill>
              </a:rPr>
              <a:t>Geography </a:t>
            </a:r>
          </a:p>
        </p:txBody>
      </p:sp>
      <p:sp>
        <p:nvSpPr>
          <p:cNvPr id="11" name="Rectangle 10">
            <a:extLst>
              <a:ext uri="{FF2B5EF4-FFF2-40B4-BE49-F238E27FC236}">
                <a16:creationId xmlns:a16="http://schemas.microsoft.com/office/drawing/2014/main" id="{EA328B8E-5431-465E-A5B9-39ED1A625B61}"/>
              </a:ext>
            </a:extLst>
          </p:cNvPr>
          <p:cNvSpPr/>
          <p:nvPr/>
        </p:nvSpPr>
        <p:spPr>
          <a:xfrm>
            <a:off x="2252128" y="5532402"/>
            <a:ext cx="756617" cy="369332"/>
          </a:xfrm>
          <a:prstGeom prst="rect">
            <a:avLst/>
          </a:prstGeom>
        </p:spPr>
        <p:txBody>
          <a:bodyPr wrap="none">
            <a:spAutoFit/>
          </a:bodyPr>
          <a:lstStyle/>
          <a:p>
            <a:pPr marL="45720" indent="0">
              <a:buNone/>
            </a:pPr>
            <a:r>
              <a:rPr lang="fr-FR" b="1" dirty="0"/>
              <a:t>…… </a:t>
            </a:r>
          </a:p>
        </p:txBody>
      </p:sp>
      <p:sp>
        <p:nvSpPr>
          <p:cNvPr id="12" name="Rectangle 11">
            <a:extLst>
              <a:ext uri="{FF2B5EF4-FFF2-40B4-BE49-F238E27FC236}">
                <a16:creationId xmlns:a16="http://schemas.microsoft.com/office/drawing/2014/main" id="{FBE39CBD-4608-42D3-BFDC-8F993EFB4BCF}"/>
              </a:ext>
            </a:extLst>
          </p:cNvPr>
          <p:cNvSpPr/>
          <p:nvPr/>
        </p:nvSpPr>
        <p:spPr>
          <a:xfrm>
            <a:off x="2212869" y="3531331"/>
            <a:ext cx="2117567" cy="369332"/>
          </a:xfrm>
          <a:prstGeom prst="rect">
            <a:avLst/>
          </a:prstGeom>
        </p:spPr>
        <p:txBody>
          <a:bodyPr wrap="none">
            <a:spAutoFit/>
          </a:bodyPr>
          <a:lstStyle/>
          <a:p>
            <a:pPr marL="45720" indent="0">
              <a:buNone/>
            </a:pPr>
            <a:r>
              <a:rPr lang="fr-FR" dirty="0">
                <a:solidFill>
                  <a:schemeClr val="accent2">
                    <a:lumMod val="75000"/>
                  </a:schemeClr>
                </a:solidFill>
              </a:rPr>
              <a:t>Communication </a:t>
            </a:r>
          </a:p>
        </p:txBody>
      </p:sp>
      <p:sp>
        <p:nvSpPr>
          <p:cNvPr id="13" name="Rectangle 12">
            <a:extLst>
              <a:ext uri="{FF2B5EF4-FFF2-40B4-BE49-F238E27FC236}">
                <a16:creationId xmlns:a16="http://schemas.microsoft.com/office/drawing/2014/main" id="{33417E48-1F6F-4958-87B8-1F889715F8B5}"/>
              </a:ext>
            </a:extLst>
          </p:cNvPr>
          <p:cNvSpPr/>
          <p:nvPr/>
        </p:nvSpPr>
        <p:spPr>
          <a:xfrm>
            <a:off x="2630437" y="4369877"/>
            <a:ext cx="1723229" cy="369332"/>
          </a:xfrm>
          <a:prstGeom prst="rect">
            <a:avLst/>
          </a:prstGeom>
        </p:spPr>
        <p:txBody>
          <a:bodyPr wrap="none">
            <a:spAutoFit/>
          </a:bodyPr>
          <a:lstStyle/>
          <a:p>
            <a:pPr marL="45720" indent="0">
              <a:buNone/>
            </a:pPr>
            <a:r>
              <a:rPr lang="fr-FR" dirty="0">
                <a:solidFill>
                  <a:srgbClr val="00B050"/>
                </a:solidFill>
              </a:rPr>
              <a:t>Government</a:t>
            </a:r>
            <a:r>
              <a:rPr lang="fr-FR" dirty="0">
                <a:solidFill>
                  <a:schemeClr val="accent2">
                    <a:lumMod val="75000"/>
                  </a:schemeClr>
                </a:solidFill>
              </a:rPr>
              <a:t> </a:t>
            </a:r>
          </a:p>
        </p:txBody>
      </p:sp>
      <p:sp>
        <p:nvSpPr>
          <p:cNvPr id="17" name="Rectangle 16">
            <a:extLst>
              <a:ext uri="{FF2B5EF4-FFF2-40B4-BE49-F238E27FC236}">
                <a16:creationId xmlns:a16="http://schemas.microsoft.com/office/drawing/2014/main" id="{AC1BAF10-0E32-486C-AD9C-56648BED06C7}"/>
              </a:ext>
            </a:extLst>
          </p:cNvPr>
          <p:cNvSpPr/>
          <p:nvPr/>
        </p:nvSpPr>
        <p:spPr>
          <a:xfrm>
            <a:off x="782312" y="4983281"/>
            <a:ext cx="1441100" cy="369332"/>
          </a:xfrm>
          <a:prstGeom prst="rect">
            <a:avLst/>
          </a:prstGeom>
        </p:spPr>
        <p:txBody>
          <a:bodyPr wrap="none">
            <a:spAutoFit/>
          </a:bodyPr>
          <a:lstStyle/>
          <a:p>
            <a:pPr marL="45720" indent="0">
              <a:buNone/>
            </a:pPr>
            <a:r>
              <a:rPr lang="fr-FR" dirty="0">
                <a:solidFill>
                  <a:srgbClr val="7030A0"/>
                </a:solidFill>
              </a:rPr>
              <a:t>Education </a:t>
            </a:r>
          </a:p>
        </p:txBody>
      </p:sp>
    </p:spTree>
    <p:extLst>
      <p:ext uri="{BB962C8B-B14F-4D97-AF65-F5344CB8AC3E}">
        <p14:creationId xmlns:p14="http://schemas.microsoft.com/office/powerpoint/2010/main" val="19233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lstStyle/>
          <a:p>
            <a:r>
              <a:rPr lang="en-US" cap="none" dirty="0"/>
              <a:t>Okun’s Law </a:t>
            </a: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 economics, Okun's law is an empirically observed relationship between unemployment and losses in a country's production. The "gap version" states that for every 1% increase in the unemployment rate, a country's GDP will be roughly an additional 2% lower than its potential GDP. (i.e. unemployment : GDP ≈ - 0.5:1)</a:t>
            </a:r>
            <a:endParaRPr lang="en-US" sz="1400" dirty="0"/>
          </a:p>
        </p:txBody>
      </p:sp>
      <p:pic>
        <p:nvPicPr>
          <p:cNvPr id="6" name="Picture 5">
            <a:extLst>
              <a:ext uri="{FF2B5EF4-FFF2-40B4-BE49-F238E27FC236}">
                <a16:creationId xmlns:a16="http://schemas.microsoft.com/office/drawing/2014/main" id="{5E35D971-69B8-4798-A8FF-B5B0C19DC2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00" y="1466083"/>
            <a:ext cx="3950477" cy="3554650"/>
          </a:xfrm>
          <a:prstGeom prst="rect">
            <a:avLst/>
          </a:prstGeom>
        </p:spPr>
      </p:pic>
      <p:pic>
        <p:nvPicPr>
          <p:cNvPr id="8" name="Picture 7">
            <a:extLst>
              <a:ext uri="{FF2B5EF4-FFF2-40B4-BE49-F238E27FC236}">
                <a16:creationId xmlns:a16="http://schemas.microsoft.com/office/drawing/2014/main" id="{513DCE44-4728-43C5-8BC7-1CD63C163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465" y="1457616"/>
            <a:ext cx="3862348" cy="3563117"/>
          </a:xfrm>
          <a:prstGeom prst="rect">
            <a:avLst/>
          </a:prstGeom>
        </p:spPr>
      </p:pic>
      <p:pic>
        <p:nvPicPr>
          <p:cNvPr id="10" name="Picture 9">
            <a:extLst>
              <a:ext uri="{FF2B5EF4-FFF2-40B4-BE49-F238E27FC236}">
                <a16:creationId xmlns:a16="http://schemas.microsoft.com/office/drawing/2014/main" id="{5F02E8CF-D288-4501-97A5-8DB7F823F4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0534" y="1499224"/>
            <a:ext cx="4215291" cy="3529976"/>
          </a:xfrm>
          <a:prstGeom prst="rect">
            <a:avLst/>
          </a:prstGeom>
        </p:spPr>
      </p:pic>
      <p:sp>
        <p:nvSpPr>
          <p:cNvPr id="11" name="Rectangle 10">
            <a:extLst>
              <a:ext uri="{FF2B5EF4-FFF2-40B4-BE49-F238E27FC236}">
                <a16:creationId xmlns:a16="http://schemas.microsoft.com/office/drawing/2014/main" id="{6D92D7BE-F88A-432A-ADD8-FA7441C1E79C}"/>
              </a:ext>
            </a:extLst>
          </p:cNvPr>
          <p:cNvSpPr/>
          <p:nvPr/>
        </p:nvSpPr>
        <p:spPr>
          <a:xfrm>
            <a:off x="3122612" y="5400384"/>
            <a:ext cx="6092825" cy="1077218"/>
          </a:xfrm>
          <a:prstGeom prst="rect">
            <a:avLst/>
          </a:prstGeom>
        </p:spPr>
        <p:txBody>
          <a:bodyPr>
            <a:spAutoFit/>
          </a:bodyPr>
          <a:lstStyle/>
          <a:p>
            <a:pPr algn="just"/>
            <a:r>
              <a:rPr lang="en-US" sz="1600" b="1" dirty="0">
                <a:solidFill>
                  <a:schemeClr val="tx2"/>
                </a:solidFill>
              </a:rPr>
              <a:t>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p:txBody>
      </p:sp>
      <p:sp>
        <p:nvSpPr>
          <p:cNvPr id="15" name="TextBox 14">
            <a:extLst>
              <a:ext uri="{FF2B5EF4-FFF2-40B4-BE49-F238E27FC236}">
                <a16:creationId xmlns:a16="http://schemas.microsoft.com/office/drawing/2014/main" id="{66A7B2BC-8982-47B1-A9B2-ACB1CDF6DB22}"/>
              </a:ext>
            </a:extLst>
          </p:cNvPr>
          <p:cNvSpPr txBox="1"/>
          <p:nvPr/>
        </p:nvSpPr>
        <p:spPr>
          <a:xfrm>
            <a:off x="10819155" y="6181178"/>
            <a:ext cx="530915" cy="461665"/>
          </a:xfrm>
          <a:prstGeom prst="rect">
            <a:avLst/>
          </a:prstGeom>
          <a:noFill/>
        </p:spPr>
        <p:txBody>
          <a:bodyPr wrap="none" rtlCol="0">
            <a:spAutoFit/>
          </a:bodyPr>
          <a:lstStyle/>
          <a:p>
            <a:r>
              <a:rPr lang="en-US" sz="2400" b="1" dirty="0">
                <a:solidFill>
                  <a:schemeClr val="accent5">
                    <a:lumMod val="75000"/>
                  </a:schemeClr>
                </a:solidFill>
              </a:rPr>
              <a:t>07</a:t>
            </a:r>
          </a:p>
        </p:txBody>
      </p:sp>
      <p:sp>
        <p:nvSpPr>
          <p:cNvPr id="16" name="TextBox 15">
            <a:extLst>
              <a:ext uri="{FF2B5EF4-FFF2-40B4-BE49-F238E27FC236}">
                <a16:creationId xmlns:a16="http://schemas.microsoft.com/office/drawing/2014/main" id="{95FC5C88-F5F0-4750-90C0-B7B35E3D1681}"/>
              </a:ext>
            </a:extLst>
          </p:cNvPr>
          <p:cNvSpPr txBox="1"/>
          <p:nvPr/>
        </p:nvSpPr>
        <p:spPr>
          <a:xfrm>
            <a:off x="10819155" y="6519446"/>
            <a:ext cx="1369670" cy="338554"/>
          </a:xfrm>
          <a:prstGeom prst="rect">
            <a:avLst/>
          </a:prstGeom>
          <a:noFill/>
        </p:spPr>
        <p:txBody>
          <a:bodyPr wrap="none" rtlCol="0">
            <a:spAutoFit/>
          </a:bodyPr>
          <a:lstStyle/>
          <a:p>
            <a:r>
              <a:rPr lang="en-US" sz="1600" b="1" dirty="0">
                <a:solidFill>
                  <a:schemeClr val="tx2"/>
                </a:solidFill>
              </a:rPr>
              <a:t>Okun’s Law </a:t>
            </a:r>
          </a:p>
        </p:txBody>
      </p:sp>
    </p:spTree>
    <p:extLst>
      <p:ext uri="{BB962C8B-B14F-4D97-AF65-F5344CB8AC3E}">
        <p14:creationId xmlns:p14="http://schemas.microsoft.com/office/powerpoint/2010/main" val="428644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normAutofit/>
          </a:bodyPr>
          <a:lstStyle/>
          <a:p>
            <a:r>
              <a:rPr lang="en-US" sz="2400" dirty="0">
                <a:solidFill>
                  <a:schemeClr val="tx2"/>
                </a:solidFill>
              </a:rPr>
              <a:t>GDP per capita </a:t>
            </a:r>
            <a:br>
              <a:rPr lang="en-US" sz="2400" dirty="0">
                <a:solidFill>
                  <a:schemeClr val="tx2"/>
                </a:solidFill>
              </a:rPr>
            </a:br>
            <a:r>
              <a:rPr lang="en-US" sz="2400" dirty="0">
                <a:solidFill>
                  <a:schemeClr val="tx2"/>
                </a:solidFill>
              </a:rPr>
              <a:t>vs. internet users </a:t>
            </a:r>
          </a:p>
        </p:txBody>
      </p:sp>
      <p:sp>
        <p:nvSpPr>
          <p:cNvPr id="3" name="Rectangle 2">
            <a:extLst>
              <a:ext uri="{FF2B5EF4-FFF2-40B4-BE49-F238E27FC236}">
                <a16:creationId xmlns:a16="http://schemas.microsoft.com/office/drawing/2014/main" id="{36DDC5BA-CB1D-460A-A7B9-79FE32615A12}"/>
              </a:ext>
            </a:extLst>
          </p:cNvPr>
          <p:cNvSpPr/>
          <p:nvPr/>
        </p:nvSpPr>
        <p:spPr>
          <a:xfrm>
            <a:off x="4953079" y="265561"/>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Internet users compares the number of users within a country that access the Internet. Statistics vary from country to country and may include users who access the Internet at least several times a week to those who access it only once within a period of several months.</a:t>
            </a:r>
            <a:endParaRPr lang="en-US" sz="1400" dirty="0"/>
          </a:p>
        </p:txBody>
      </p:sp>
      <p:sp>
        <p:nvSpPr>
          <p:cNvPr id="11" name="Rectangle 10">
            <a:extLst>
              <a:ext uri="{FF2B5EF4-FFF2-40B4-BE49-F238E27FC236}">
                <a16:creationId xmlns:a16="http://schemas.microsoft.com/office/drawing/2014/main" id="{6D92D7BE-F88A-432A-ADD8-FA7441C1E79C}"/>
              </a:ext>
            </a:extLst>
          </p:cNvPr>
          <p:cNvSpPr/>
          <p:nvPr/>
        </p:nvSpPr>
        <p:spPr>
          <a:xfrm>
            <a:off x="3122612" y="5400384"/>
            <a:ext cx="6092825" cy="1077218"/>
          </a:xfrm>
          <a:prstGeom prst="rect">
            <a:avLst/>
          </a:prstGeom>
        </p:spPr>
        <p:txBody>
          <a:bodyPr>
            <a:spAutoFit/>
          </a:bodyPr>
          <a:lstStyle/>
          <a:p>
            <a:pPr algn="just"/>
            <a:r>
              <a:rPr lang="en-US" sz="1600" dirty="0">
                <a:solidFill>
                  <a:schemeClr val="tx2"/>
                </a:solidFill>
              </a:rPr>
              <a:t>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p:txBody>
      </p:sp>
      <p:pic>
        <p:nvPicPr>
          <p:cNvPr id="5" name="Picture 4">
            <a:extLst>
              <a:ext uri="{FF2B5EF4-FFF2-40B4-BE49-F238E27FC236}">
                <a16:creationId xmlns:a16="http://schemas.microsoft.com/office/drawing/2014/main" id="{E56412D0-2712-45D5-995E-271C257D8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 y="1604618"/>
            <a:ext cx="3981526" cy="3334217"/>
          </a:xfrm>
          <a:prstGeom prst="rect">
            <a:avLst/>
          </a:prstGeom>
        </p:spPr>
      </p:pic>
      <p:pic>
        <p:nvPicPr>
          <p:cNvPr id="9" name="Picture 8">
            <a:extLst>
              <a:ext uri="{FF2B5EF4-FFF2-40B4-BE49-F238E27FC236}">
                <a16:creationId xmlns:a16="http://schemas.microsoft.com/office/drawing/2014/main" id="{D940C906-0B91-4AC3-B5DF-715977F21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926" y="1590454"/>
            <a:ext cx="4015354" cy="3362546"/>
          </a:xfrm>
          <a:prstGeom prst="rect">
            <a:avLst/>
          </a:prstGeom>
        </p:spPr>
      </p:pic>
      <p:pic>
        <p:nvPicPr>
          <p:cNvPr id="15" name="Picture 14">
            <a:extLst>
              <a:ext uri="{FF2B5EF4-FFF2-40B4-BE49-F238E27FC236}">
                <a16:creationId xmlns:a16="http://schemas.microsoft.com/office/drawing/2014/main" id="{BD394ACD-AE26-475D-9A69-1B62435D20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2280" y="1547754"/>
            <a:ext cx="4117332" cy="3447944"/>
          </a:xfrm>
          <a:prstGeom prst="rect">
            <a:avLst/>
          </a:prstGeom>
        </p:spPr>
      </p:pic>
      <p:sp>
        <p:nvSpPr>
          <p:cNvPr id="20" name="TextBox 19">
            <a:extLst>
              <a:ext uri="{FF2B5EF4-FFF2-40B4-BE49-F238E27FC236}">
                <a16:creationId xmlns:a16="http://schemas.microsoft.com/office/drawing/2014/main" id="{14FBDA87-E5A7-4B59-B3F8-B74A58EF1B25}"/>
              </a:ext>
            </a:extLst>
          </p:cNvPr>
          <p:cNvSpPr txBox="1"/>
          <p:nvPr/>
        </p:nvSpPr>
        <p:spPr>
          <a:xfrm>
            <a:off x="10258424" y="6069219"/>
            <a:ext cx="585417" cy="523220"/>
          </a:xfrm>
          <a:prstGeom prst="rect">
            <a:avLst/>
          </a:prstGeom>
          <a:noFill/>
        </p:spPr>
        <p:txBody>
          <a:bodyPr wrap="none" rtlCol="0">
            <a:spAutoFit/>
          </a:bodyPr>
          <a:lstStyle/>
          <a:p>
            <a:r>
              <a:rPr lang="en-US" sz="2800" b="1" dirty="0">
                <a:solidFill>
                  <a:schemeClr val="accent4">
                    <a:lumMod val="75000"/>
                  </a:schemeClr>
                </a:solidFill>
              </a:rPr>
              <a:t>08</a:t>
            </a:r>
          </a:p>
        </p:txBody>
      </p:sp>
      <p:sp>
        <p:nvSpPr>
          <p:cNvPr id="21" name="TextBox 20">
            <a:extLst>
              <a:ext uri="{FF2B5EF4-FFF2-40B4-BE49-F238E27FC236}">
                <a16:creationId xmlns:a16="http://schemas.microsoft.com/office/drawing/2014/main" id="{A8304E05-97B8-45E1-AB89-64B6AF92EA6E}"/>
              </a:ext>
            </a:extLst>
          </p:cNvPr>
          <p:cNvSpPr txBox="1"/>
          <p:nvPr/>
        </p:nvSpPr>
        <p:spPr>
          <a:xfrm>
            <a:off x="10285412" y="6407837"/>
            <a:ext cx="2047230" cy="369204"/>
          </a:xfrm>
          <a:prstGeom prst="rect">
            <a:avLst/>
          </a:prstGeom>
          <a:noFill/>
        </p:spPr>
        <p:txBody>
          <a:bodyPr wrap="none" rtlCol="0">
            <a:spAutoFit/>
          </a:bodyPr>
          <a:lstStyle/>
          <a:p>
            <a:r>
              <a:rPr lang="en-US" sz="1799" b="1" dirty="0">
                <a:solidFill>
                  <a:schemeClr val="tx2"/>
                </a:solidFill>
              </a:rPr>
              <a:t>Internet usage</a:t>
            </a:r>
          </a:p>
        </p:txBody>
      </p:sp>
      <p:sp>
        <p:nvSpPr>
          <p:cNvPr id="22" name="Rectangle 21">
            <a:extLst>
              <a:ext uri="{FF2B5EF4-FFF2-40B4-BE49-F238E27FC236}">
                <a16:creationId xmlns:a16="http://schemas.microsoft.com/office/drawing/2014/main" id="{7F4E7B57-E906-48CF-BD9B-DAC06B078231}"/>
              </a:ext>
            </a:extLst>
          </p:cNvPr>
          <p:cNvSpPr/>
          <p:nvPr/>
        </p:nvSpPr>
        <p:spPr>
          <a:xfrm>
            <a:off x="1141412" y="1828801"/>
            <a:ext cx="381000" cy="152400"/>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7BD03D75-8B66-4F98-A7DC-61D3DC0A0886}"/>
              </a:ext>
            </a:extLst>
          </p:cNvPr>
          <p:cNvSpPr/>
          <p:nvPr/>
        </p:nvSpPr>
        <p:spPr>
          <a:xfrm>
            <a:off x="9215437" y="1793109"/>
            <a:ext cx="381000" cy="152400"/>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1075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7703" y="-237029"/>
            <a:ext cx="9753600" cy="1325562"/>
          </a:xfrm>
        </p:spPr>
        <p:txBody>
          <a:bodyPr>
            <a:normAutofit/>
          </a:bodyPr>
          <a:lstStyle/>
          <a:p>
            <a:r>
              <a:rPr lang="en-US" sz="2800" cap="none" dirty="0"/>
              <a:t>Education expenditure ($)</a:t>
            </a:r>
            <a:endParaRPr lang="fr-FR" sz="2800"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129867" y="167844"/>
            <a:ext cx="5715000" cy="30777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Education expenditures compares the public expenditure on education</a:t>
            </a:r>
            <a:endParaRPr lang="en-US" sz="1400" dirty="0"/>
          </a:p>
        </p:txBody>
      </p:sp>
      <p:sp>
        <p:nvSpPr>
          <p:cNvPr id="10" name="TextBox 9">
            <a:extLst>
              <a:ext uri="{FF2B5EF4-FFF2-40B4-BE49-F238E27FC236}">
                <a16:creationId xmlns:a16="http://schemas.microsoft.com/office/drawing/2014/main" id="{A6703A84-2113-46E3-8047-A8C0284A8E01}"/>
              </a:ext>
            </a:extLst>
          </p:cNvPr>
          <p:cNvSpPr txBox="1"/>
          <p:nvPr/>
        </p:nvSpPr>
        <p:spPr>
          <a:xfrm>
            <a:off x="9523412" y="5951492"/>
            <a:ext cx="643125" cy="584775"/>
          </a:xfrm>
          <a:prstGeom prst="rect">
            <a:avLst/>
          </a:prstGeom>
          <a:noFill/>
        </p:spPr>
        <p:txBody>
          <a:bodyPr wrap="none" rtlCol="0">
            <a:spAutoFit/>
          </a:bodyPr>
          <a:lstStyle/>
          <a:p>
            <a:r>
              <a:rPr lang="en-US" sz="3200" b="1" dirty="0">
                <a:solidFill>
                  <a:schemeClr val="accent3">
                    <a:lumMod val="75000"/>
                  </a:schemeClr>
                </a:solidFill>
              </a:rPr>
              <a:t>09</a:t>
            </a:r>
          </a:p>
        </p:txBody>
      </p:sp>
      <p:sp>
        <p:nvSpPr>
          <p:cNvPr id="11" name="TextBox 10">
            <a:extLst>
              <a:ext uri="{FF2B5EF4-FFF2-40B4-BE49-F238E27FC236}">
                <a16:creationId xmlns:a16="http://schemas.microsoft.com/office/drawing/2014/main" id="{C915FA02-28F5-4457-B950-D789AD708B71}"/>
              </a:ext>
            </a:extLst>
          </p:cNvPr>
          <p:cNvSpPr txBox="1"/>
          <p:nvPr/>
        </p:nvSpPr>
        <p:spPr>
          <a:xfrm>
            <a:off x="9523412" y="6368598"/>
            <a:ext cx="3739412" cy="369204"/>
          </a:xfrm>
          <a:prstGeom prst="rect">
            <a:avLst/>
          </a:prstGeom>
          <a:noFill/>
        </p:spPr>
        <p:txBody>
          <a:bodyPr wrap="none" rtlCol="0">
            <a:spAutoFit/>
          </a:bodyPr>
          <a:lstStyle/>
          <a:p>
            <a:r>
              <a:rPr lang="en-US" sz="1799" b="1" dirty="0">
                <a:solidFill>
                  <a:schemeClr val="tx2"/>
                </a:solidFill>
              </a:rPr>
              <a:t>Education expenditure</a:t>
            </a:r>
          </a:p>
        </p:txBody>
      </p:sp>
      <p:pic>
        <p:nvPicPr>
          <p:cNvPr id="12" name="Picture 11">
            <a:extLst>
              <a:ext uri="{FF2B5EF4-FFF2-40B4-BE49-F238E27FC236}">
                <a16:creationId xmlns:a16="http://schemas.microsoft.com/office/drawing/2014/main" id="{5943EFF1-7C40-4F11-9CD1-62514F72E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866" y="1092426"/>
            <a:ext cx="5964410" cy="4994727"/>
          </a:xfrm>
          <a:prstGeom prst="rect">
            <a:avLst/>
          </a:prstGeom>
        </p:spPr>
      </p:pic>
      <p:pic>
        <p:nvPicPr>
          <p:cNvPr id="14" name="Picture 13">
            <a:extLst>
              <a:ext uri="{FF2B5EF4-FFF2-40B4-BE49-F238E27FC236}">
                <a16:creationId xmlns:a16="http://schemas.microsoft.com/office/drawing/2014/main" id="{748C00E6-5094-41C1-BFAC-960EAFCAF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9867" y="1088951"/>
            <a:ext cx="5878135" cy="4979152"/>
          </a:xfrm>
          <a:prstGeom prst="rect">
            <a:avLst/>
          </a:prstGeom>
        </p:spPr>
      </p:pic>
      <p:sp>
        <p:nvSpPr>
          <p:cNvPr id="15" name="Titre 1">
            <a:extLst>
              <a:ext uri="{FF2B5EF4-FFF2-40B4-BE49-F238E27FC236}">
                <a16:creationId xmlns:a16="http://schemas.microsoft.com/office/drawing/2014/main" id="{56DEA8CA-691A-4454-81F2-B0103368FD41}"/>
              </a:ext>
            </a:extLst>
          </p:cNvPr>
          <p:cNvSpPr txBox="1">
            <a:spLocks/>
          </p:cNvSpPr>
          <p:nvPr/>
        </p:nvSpPr>
        <p:spPr>
          <a:xfrm>
            <a:off x="5986122" y="-248709"/>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800" cap="none" dirty="0"/>
              <a:t>Education expenditure (% of GDP)</a:t>
            </a:r>
          </a:p>
        </p:txBody>
      </p:sp>
    </p:spTree>
    <p:extLst>
      <p:ext uri="{BB962C8B-B14F-4D97-AF65-F5344CB8AC3E}">
        <p14:creationId xmlns:p14="http://schemas.microsoft.com/office/powerpoint/2010/main" val="82943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703A84-2113-46E3-8047-A8C0284A8E01}"/>
              </a:ext>
            </a:extLst>
          </p:cNvPr>
          <p:cNvSpPr txBox="1"/>
          <p:nvPr/>
        </p:nvSpPr>
        <p:spPr>
          <a:xfrm>
            <a:off x="9523412" y="5951492"/>
            <a:ext cx="643125" cy="584775"/>
          </a:xfrm>
          <a:prstGeom prst="rect">
            <a:avLst/>
          </a:prstGeom>
          <a:noFill/>
        </p:spPr>
        <p:txBody>
          <a:bodyPr wrap="none" rtlCol="0">
            <a:spAutoFit/>
          </a:bodyPr>
          <a:lstStyle/>
          <a:p>
            <a:r>
              <a:rPr lang="en-US" sz="3200" b="1" dirty="0">
                <a:solidFill>
                  <a:schemeClr val="accent3">
                    <a:lumMod val="75000"/>
                  </a:schemeClr>
                </a:solidFill>
              </a:rPr>
              <a:t>09</a:t>
            </a:r>
          </a:p>
        </p:txBody>
      </p:sp>
      <p:sp>
        <p:nvSpPr>
          <p:cNvPr id="11" name="TextBox 10">
            <a:extLst>
              <a:ext uri="{FF2B5EF4-FFF2-40B4-BE49-F238E27FC236}">
                <a16:creationId xmlns:a16="http://schemas.microsoft.com/office/drawing/2014/main" id="{C915FA02-28F5-4457-B950-D789AD708B71}"/>
              </a:ext>
            </a:extLst>
          </p:cNvPr>
          <p:cNvSpPr txBox="1"/>
          <p:nvPr/>
        </p:nvSpPr>
        <p:spPr>
          <a:xfrm>
            <a:off x="9523412" y="6368598"/>
            <a:ext cx="3739412" cy="369204"/>
          </a:xfrm>
          <a:prstGeom prst="rect">
            <a:avLst/>
          </a:prstGeom>
          <a:noFill/>
        </p:spPr>
        <p:txBody>
          <a:bodyPr wrap="none" rtlCol="0">
            <a:spAutoFit/>
          </a:bodyPr>
          <a:lstStyle/>
          <a:p>
            <a:r>
              <a:rPr lang="en-US" sz="1799" b="1" dirty="0">
                <a:solidFill>
                  <a:schemeClr val="tx2"/>
                </a:solidFill>
              </a:rPr>
              <a:t>Education expenditure</a:t>
            </a:r>
          </a:p>
        </p:txBody>
      </p:sp>
      <p:sp>
        <p:nvSpPr>
          <p:cNvPr id="12" name="Titre 1">
            <a:extLst>
              <a:ext uri="{FF2B5EF4-FFF2-40B4-BE49-F238E27FC236}">
                <a16:creationId xmlns:a16="http://schemas.microsoft.com/office/drawing/2014/main" id="{7A03FB6B-6804-4E9B-AE12-1FF18CD06622}"/>
              </a:ext>
            </a:extLst>
          </p:cNvPr>
          <p:cNvSpPr txBox="1">
            <a:spLocks/>
          </p:cNvSpPr>
          <p:nvPr/>
        </p:nvSpPr>
        <p:spPr>
          <a:xfrm>
            <a:off x="91374" y="-457200"/>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800" cap="none" dirty="0"/>
              <a:t>Education expenditure vs. GDP per capital </a:t>
            </a:r>
          </a:p>
        </p:txBody>
      </p:sp>
      <p:pic>
        <p:nvPicPr>
          <p:cNvPr id="4" name="Picture 3">
            <a:extLst>
              <a:ext uri="{FF2B5EF4-FFF2-40B4-BE49-F238E27FC236}">
                <a16:creationId xmlns:a16="http://schemas.microsoft.com/office/drawing/2014/main" id="{8815BB76-6B2F-4BB9-8F68-5EE0A7FDF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4" y="1104390"/>
            <a:ext cx="3812661" cy="3391410"/>
          </a:xfrm>
          <a:prstGeom prst="rect">
            <a:avLst/>
          </a:prstGeom>
        </p:spPr>
      </p:pic>
      <p:pic>
        <p:nvPicPr>
          <p:cNvPr id="6" name="Picture 5">
            <a:extLst>
              <a:ext uri="{FF2B5EF4-FFF2-40B4-BE49-F238E27FC236}">
                <a16:creationId xmlns:a16="http://schemas.microsoft.com/office/drawing/2014/main" id="{5230B939-3CC9-43EE-951F-DDF38F3EC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4035" y="1104389"/>
            <a:ext cx="4094711" cy="3395133"/>
          </a:xfrm>
          <a:prstGeom prst="rect">
            <a:avLst/>
          </a:prstGeom>
        </p:spPr>
      </p:pic>
      <p:pic>
        <p:nvPicPr>
          <p:cNvPr id="8" name="Picture 7">
            <a:extLst>
              <a:ext uri="{FF2B5EF4-FFF2-40B4-BE49-F238E27FC236}">
                <a16:creationId xmlns:a16="http://schemas.microsoft.com/office/drawing/2014/main" id="{F10CC010-7F95-40A1-9B9B-D145EA6749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8746" y="1104388"/>
            <a:ext cx="4094711" cy="3391410"/>
          </a:xfrm>
          <a:prstGeom prst="rect">
            <a:avLst/>
          </a:prstGeom>
        </p:spPr>
      </p:pic>
      <p:sp>
        <p:nvSpPr>
          <p:cNvPr id="13" name="Rectangle 12">
            <a:extLst>
              <a:ext uri="{FF2B5EF4-FFF2-40B4-BE49-F238E27FC236}">
                <a16:creationId xmlns:a16="http://schemas.microsoft.com/office/drawing/2014/main" id="{D2434ADD-5BF2-4112-BF2D-CE1C29405C1B}"/>
              </a:ext>
            </a:extLst>
          </p:cNvPr>
          <p:cNvSpPr/>
          <p:nvPr/>
        </p:nvSpPr>
        <p:spPr>
          <a:xfrm>
            <a:off x="1217612" y="1335087"/>
            <a:ext cx="304800" cy="188913"/>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979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8B16C-2FA2-47B0-B6BF-324BC80045FD}"/>
              </a:ext>
            </a:extLst>
          </p:cNvPr>
          <p:cNvSpPr txBox="1"/>
          <p:nvPr/>
        </p:nvSpPr>
        <p:spPr>
          <a:xfrm>
            <a:off x="623578" y="330634"/>
            <a:ext cx="816249" cy="769313"/>
          </a:xfrm>
          <a:prstGeom prst="rect">
            <a:avLst/>
          </a:prstGeom>
          <a:noFill/>
        </p:spPr>
        <p:txBody>
          <a:bodyPr wrap="none" rtlCol="0">
            <a:spAutoFit/>
          </a:bodyPr>
          <a:lstStyle/>
          <a:p>
            <a:r>
              <a:rPr lang="en-US" sz="4399" b="1" dirty="0">
                <a:solidFill>
                  <a:schemeClr val="accent2">
                    <a:lumMod val="75000"/>
                  </a:schemeClr>
                </a:solidFill>
              </a:rPr>
              <a:t>10</a:t>
            </a:r>
          </a:p>
        </p:txBody>
      </p:sp>
      <p:sp>
        <p:nvSpPr>
          <p:cNvPr id="6" name="TextBox 5">
            <a:extLst>
              <a:ext uri="{FF2B5EF4-FFF2-40B4-BE49-F238E27FC236}">
                <a16:creationId xmlns:a16="http://schemas.microsoft.com/office/drawing/2014/main" id="{70FE6B13-C3DF-453C-8E4D-157D87261AB8}"/>
              </a:ext>
            </a:extLst>
          </p:cNvPr>
          <p:cNvSpPr txBox="1"/>
          <p:nvPr/>
        </p:nvSpPr>
        <p:spPr>
          <a:xfrm>
            <a:off x="1598612" y="533400"/>
            <a:ext cx="6395799" cy="369204"/>
          </a:xfrm>
          <a:prstGeom prst="rect">
            <a:avLst/>
          </a:prstGeom>
          <a:noFill/>
        </p:spPr>
        <p:txBody>
          <a:bodyPr wrap="square" rtlCol="0">
            <a:spAutoFit/>
          </a:bodyPr>
          <a:lstStyle/>
          <a:p>
            <a:r>
              <a:rPr lang="en-US" sz="1799" b="1" dirty="0">
                <a:solidFill>
                  <a:schemeClr val="tx2"/>
                </a:solidFill>
              </a:rPr>
              <a:t>Health expenditure problem revisited </a:t>
            </a:r>
          </a:p>
        </p:txBody>
      </p:sp>
      <p:sp>
        <p:nvSpPr>
          <p:cNvPr id="8" name="TextBox 7">
            <a:extLst>
              <a:ext uri="{FF2B5EF4-FFF2-40B4-BE49-F238E27FC236}">
                <a16:creationId xmlns:a16="http://schemas.microsoft.com/office/drawing/2014/main" id="{6BECF010-D30A-4F94-A187-BAC43A71343C}"/>
              </a:ext>
            </a:extLst>
          </p:cNvPr>
          <p:cNvSpPr txBox="1"/>
          <p:nvPr/>
        </p:nvSpPr>
        <p:spPr>
          <a:xfrm>
            <a:off x="779249" y="1070565"/>
            <a:ext cx="7373947" cy="1569661"/>
          </a:xfrm>
          <a:prstGeom prst="rect">
            <a:avLst/>
          </a:prstGeom>
          <a:noFill/>
        </p:spPr>
        <p:txBody>
          <a:bodyPr wrap="square" rtlCol="0">
            <a:spAutoFit/>
          </a:bodyPr>
          <a:lstStyle/>
          <a:p>
            <a:pPr algn="just"/>
            <a:r>
              <a:rPr lang="en-US" sz="1600" dirty="0">
                <a:solidFill>
                  <a:schemeClr val="tx2"/>
                </a:solidFill>
              </a:rPr>
              <a:t>What if we 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a:p>
            <a:pPr lvl="1" algn="just"/>
            <a:endParaRPr lang="en-US" sz="1600" dirty="0">
              <a:solidFill>
                <a:schemeClr val="tx2"/>
              </a:solidFill>
            </a:endParaRPr>
          </a:p>
          <a:p>
            <a:pPr algn="just"/>
            <a:r>
              <a:rPr lang="en-US" sz="1600" dirty="0">
                <a:solidFill>
                  <a:schemeClr val="tx2"/>
                </a:solidFill>
              </a:rPr>
              <a:t>Would correlation matrix look different? </a:t>
            </a:r>
          </a:p>
        </p:txBody>
      </p:sp>
    </p:spTree>
    <p:extLst>
      <p:ext uri="{BB962C8B-B14F-4D97-AF65-F5344CB8AC3E}">
        <p14:creationId xmlns:p14="http://schemas.microsoft.com/office/powerpoint/2010/main" val="11149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8B16C-2FA2-47B0-B6BF-324BC80045FD}"/>
              </a:ext>
            </a:extLst>
          </p:cNvPr>
          <p:cNvSpPr txBox="1"/>
          <p:nvPr/>
        </p:nvSpPr>
        <p:spPr>
          <a:xfrm>
            <a:off x="623578" y="330634"/>
            <a:ext cx="816249" cy="769313"/>
          </a:xfrm>
          <a:prstGeom prst="rect">
            <a:avLst/>
          </a:prstGeom>
          <a:noFill/>
        </p:spPr>
        <p:txBody>
          <a:bodyPr wrap="none" rtlCol="0">
            <a:spAutoFit/>
          </a:bodyPr>
          <a:lstStyle/>
          <a:p>
            <a:r>
              <a:rPr lang="en-US" sz="4399" b="1" dirty="0">
                <a:solidFill>
                  <a:schemeClr val="accent2">
                    <a:lumMod val="75000"/>
                  </a:schemeClr>
                </a:solidFill>
              </a:rPr>
              <a:t>10</a:t>
            </a:r>
          </a:p>
        </p:txBody>
      </p:sp>
      <p:sp>
        <p:nvSpPr>
          <p:cNvPr id="6" name="TextBox 5">
            <a:extLst>
              <a:ext uri="{FF2B5EF4-FFF2-40B4-BE49-F238E27FC236}">
                <a16:creationId xmlns:a16="http://schemas.microsoft.com/office/drawing/2014/main" id="{70FE6B13-C3DF-453C-8E4D-157D87261AB8}"/>
              </a:ext>
            </a:extLst>
          </p:cNvPr>
          <p:cNvSpPr txBox="1"/>
          <p:nvPr/>
        </p:nvSpPr>
        <p:spPr>
          <a:xfrm>
            <a:off x="1598612" y="533400"/>
            <a:ext cx="6395799" cy="369204"/>
          </a:xfrm>
          <a:prstGeom prst="rect">
            <a:avLst/>
          </a:prstGeom>
          <a:noFill/>
        </p:spPr>
        <p:txBody>
          <a:bodyPr wrap="square" rtlCol="0">
            <a:spAutoFit/>
          </a:bodyPr>
          <a:lstStyle/>
          <a:p>
            <a:r>
              <a:rPr lang="en-US" sz="1799" b="1" dirty="0">
                <a:solidFill>
                  <a:schemeClr val="tx2"/>
                </a:solidFill>
              </a:rPr>
              <a:t>Health expenditure problem revisited </a:t>
            </a:r>
          </a:p>
        </p:txBody>
      </p:sp>
      <p:pic>
        <p:nvPicPr>
          <p:cNvPr id="4" name="Picture 3">
            <a:extLst>
              <a:ext uri="{FF2B5EF4-FFF2-40B4-BE49-F238E27FC236}">
                <a16:creationId xmlns:a16="http://schemas.microsoft.com/office/drawing/2014/main" id="{A1224868-C31C-4D27-B289-02C0EC394DFB}"/>
              </a:ext>
            </a:extLst>
          </p:cNvPr>
          <p:cNvPicPr>
            <a:picLocks noChangeAspect="1"/>
          </p:cNvPicPr>
          <p:nvPr/>
        </p:nvPicPr>
        <p:blipFill>
          <a:blip r:embed="rId2"/>
          <a:stretch>
            <a:fillRect/>
          </a:stretch>
        </p:blipFill>
        <p:spPr>
          <a:xfrm>
            <a:off x="1903412" y="1295400"/>
            <a:ext cx="9525000" cy="4517011"/>
          </a:xfrm>
          <a:prstGeom prst="rect">
            <a:avLst/>
          </a:prstGeom>
        </p:spPr>
      </p:pic>
      <p:sp>
        <p:nvSpPr>
          <p:cNvPr id="7" name="Rectangle 6">
            <a:extLst>
              <a:ext uri="{FF2B5EF4-FFF2-40B4-BE49-F238E27FC236}">
                <a16:creationId xmlns:a16="http://schemas.microsoft.com/office/drawing/2014/main" id="{5DB9D125-5C14-4761-AF13-9FECAB6F98A8}"/>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9" name="Rectangle 8">
            <a:extLst>
              <a:ext uri="{FF2B5EF4-FFF2-40B4-BE49-F238E27FC236}">
                <a16:creationId xmlns:a16="http://schemas.microsoft.com/office/drawing/2014/main" id="{C381F549-43FA-44ED-A67A-AA03911698EC}"/>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10" name="Rectangle 9">
            <a:extLst>
              <a:ext uri="{FF2B5EF4-FFF2-40B4-BE49-F238E27FC236}">
                <a16:creationId xmlns:a16="http://schemas.microsoft.com/office/drawing/2014/main" id="{BBBAD92B-7AD0-4E28-BED7-B5A7B73C95D3}"/>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11" name="Rectangle 10">
            <a:extLst>
              <a:ext uri="{FF2B5EF4-FFF2-40B4-BE49-F238E27FC236}">
                <a16:creationId xmlns:a16="http://schemas.microsoft.com/office/drawing/2014/main" id="{460069B0-2338-4045-9CB7-AA5DE1A2B0C0}"/>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12" name="Rectangle 11">
            <a:extLst>
              <a:ext uri="{FF2B5EF4-FFF2-40B4-BE49-F238E27FC236}">
                <a16:creationId xmlns:a16="http://schemas.microsoft.com/office/drawing/2014/main" id="{1D383D39-84DA-4F86-8572-F1A590900AFA}"/>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13" name="Rectangle 12">
            <a:extLst>
              <a:ext uri="{FF2B5EF4-FFF2-40B4-BE49-F238E27FC236}">
                <a16:creationId xmlns:a16="http://schemas.microsoft.com/office/drawing/2014/main" id="{AA536C93-3360-4F9B-89A3-D9C4733A287B}"/>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14" name="Rectangle 13">
            <a:extLst>
              <a:ext uri="{FF2B5EF4-FFF2-40B4-BE49-F238E27FC236}">
                <a16:creationId xmlns:a16="http://schemas.microsoft.com/office/drawing/2014/main" id="{421809C8-183D-45D7-897E-62575D50A093}"/>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15" name="Rectangle 14">
            <a:extLst>
              <a:ext uri="{FF2B5EF4-FFF2-40B4-BE49-F238E27FC236}">
                <a16:creationId xmlns:a16="http://schemas.microsoft.com/office/drawing/2014/main" id="{ECE0A7B4-7869-4C2E-BD23-D5172799FDE6}"/>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16" name="Rectangle 15">
            <a:extLst>
              <a:ext uri="{FF2B5EF4-FFF2-40B4-BE49-F238E27FC236}">
                <a16:creationId xmlns:a16="http://schemas.microsoft.com/office/drawing/2014/main" id="{310A2B5B-3605-4116-8A0B-54D4C928EE00}"/>
              </a:ext>
            </a:extLst>
          </p:cNvPr>
          <p:cNvSpPr/>
          <p:nvPr/>
        </p:nvSpPr>
        <p:spPr>
          <a:xfrm>
            <a:off x="409669" y="2057400"/>
            <a:ext cx="1297150" cy="523220"/>
          </a:xfrm>
          <a:prstGeom prst="rect">
            <a:avLst/>
          </a:prstGeom>
        </p:spPr>
        <p:txBody>
          <a:bodyPr wrap="none">
            <a:spAutoFit/>
          </a:bodyPr>
          <a:lstStyle/>
          <a:p>
            <a:pPr algn="just"/>
            <a:r>
              <a:rPr lang="en-US" sz="1400" dirty="0">
                <a:solidFill>
                  <a:schemeClr val="tx2"/>
                </a:solidFill>
              </a:rPr>
              <a:t>Mid-Tier GDP</a:t>
            </a:r>
          </a:p>
          <a:p>
            <a:pPr algn="just"/>
            <a:r>
              <a:rPr lang="en-US" sz="1400" dirty="0">
                <a:solidFill>
                  <a:schemeClr val="tx2"/>
                </a:solidFill>
              </a:rPr>
              <a:t>Countries </a:t>
            </a:r>
          </a:p>
        </p:txBody>
      </p:sp>
      <p:sp>
        <p:nvSpPr>
          <p:cNvPr id="19" name="Rectangle 18">
            <a:extLst>
              <a:ext uri="{FF2B5EF4-FFF2-40B4-BE49-F238E27FC236}">
                <a16:creationId xmlns:a16="http://schemas.microsoft.com/office/drawing/2014/main" id="{B99F69D9-C069-45DB-863E-05FF8FB59BB3}"/>
              </a:ext>
            </a:extLst>
          </p:cNvPr>
          <p:cNvSpPr/>
          <p:nvPr/>
        </p:nvSpPr>
        <p:spPr>
          <a:xfrm>
            <a:off x="403725" y="3374982"/>
            <a:ext cx="1322798" cy="523220"/>
          </a:xfrm>
          <a:prstGeom prst="rect">
            <a:avLst/>
          </a:prstGeom>
        </p:spPr>
        <p:txBody>
          <a:bodyPr wrap="none">
            <a:spAutoFit/>
          </a:bodyPr>
          <a:lstStyle/>
          <a:p>
            <a:pPr algn="just"/>
            <a:r>
              <a:rPr lang="en-US" sz="1400" dirty="0">
                <a:solidFill>
                  <a:schemeClr val="tx2"/>
                </a:solidFill>
              </a:rPr>
              <a:t>Low-Tier GDP</a:t>
            </a:r>
          </a:p>
          <a:p>
            <a:pPr algn="just"/>
            <a:r>
              <a:rPr lang="en-US" sz="1400" dirty="0">
                <a:solidFill>
                  <a:schemeClr val="tx2"/>
                </a:solidFill>
              </a:rPr>
              <a:t>Countries </a:t>
            </a:r>
          </a:p>
        </p:txBody>
      </p:sp>
      <p:sp>
        <p:nvSpPr>
          <p:cNvPr id="20" name="Rectangle 19">
            <a:extLst>
              <a:ext uri="{FF2B5EF4-FFF2-40B4-BE49-F238E27FC236}">
                <a16:creationId xmlns:a16="http://schemas.microsoft.com/office/drawing/2014/main" id="{237CF70C-C546-455F-B96C-293F7866384E}"/>
              </a:ext>
            </a:extLst>
          </p:cNvPr>
          <p:cNvSpPr/>
          <p:nvPr/>
        </p:nvSpPr>
        <p:spPr>
          <a:xfrm>
            <a:off x="384488" y="4845301"/>
            <a:ext cx="1361270" cy="523220"/>
          </a:xfrm>
          <a:prstGeom prst="rect">
            <a:avLst/>
          </a:prstGeom>
        </p:spPr>
        <p:txBody>
          <a:bodyPr wrap="none">
            <a:spAutoFit/>
          </a:bodyPr>
          <a:lstStyle/>
          <a:p>
            <a:pPr algn="just"/>
            <a:r>
              <a:rPr lang="en-US" sz="1400" dirty="0">
                <a:solidFill>
                  <a:schemeClr val="tx2"/>
                </a:solidFill>
              </a:rPr>
              <a:t>High-Tier GDP</a:t>
            </a:r>
          </a:p>
          <a:p>
            <a:pPr algn="just"/>
            <a:r>
              <a:rPr lang="en-US" sz="1400" dirty="0">
                <a:solidFill>
                  <a:schemeClr val="tx2"/>
                </a:solidFill>
              </a:rPr>
              <a:t>Countries </a:t>
            </a:r>
          </a:p>
        </p:txBody>
      </p:sp>
      <p:sp>
        <p:nvSpPr>
          <p:cNvPr id="21" name="Rectangle 20">
            <a:extLst>
              <a:ext uri="{FF2B5EF4-FFF2-40B4-BE49-F238E27FC236}">
                <a16:creationId xmlns:a16="http://schemas.microsoft.com/office/drawing/2014/main" id="{EEA29486-AD27-410C-AB77-F11DE5E7277B}"/>
              </a:ext>
            </a:extLst>
          </p:cNvPr>
          <p:cNvSpPr/>
          <p:nvPr/>
        </p:nvSpPr>
        <p:spPr>
          <a:xfrm>
            <a:off x="10258425" y="482671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7D50EFEE-88A8-4AD6-9ED1-20817439A883}"/>
              </a:ext>
            </a:extLst>
          </p:cNvPr>
          <p:cNvSpPr/>
          <p:nvPr/>
        </p:nvSpPr>
        <p:spPr>
          <a:xfrm>
            <a:off x="5561012" y="3353794"/>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2696747B-DC21-408A-BBE1-9A72CE232A9C}"/>
              </a:ext>
            </a:extLst>
          </p:cNvPr>
          <p:cNvSpPr/>
          <p:nvPr/>
        </p:nvSpPr>
        <p:spPr>
          <a:xfrm>
            <a:off x="10268896" y="3363405"/>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19651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679368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C1CA-B933-4E43-95D5-F8CF50D5F288}"/>
              </a:ext>
            </a:extLst>
          </p:cNvPr>
          <p:cNvSpPr>
            <a:spLocks noGrp="1"/>
          </p:cNvSpPr>
          <p:nvPr>
            <p:ph type="title"/>
          </p:nvPr>
        </p:nvSpPr>
        <p:spPr>
          <a:xfrm>
            <a:off x="912812" y="2438400"/>
            <a:ext cx="9753600" cy="1325562"/>
          </a:xfrm>
        </p:spPr>
        <p:txBody>
          <a:bodyPr/>
          <a:lstStyle/>
          <a:p>
            <a:pPr algn="ctr"/>
            <a:r>
              <a:rPr lang="en-US" dirty="0"/>
              <a:t>Thank you!</a:t>
            </a:r>
          </a:p>
        </p:txBody>
      </p:sp>
    </p:spTree>
    <p:extLst>
      <p:ext uri="{BB962C8B-B14F-4D97-AF65-F5344CB8AC3E}">
        <p14:creationId xmlns:p14="http://schemas.microsoft.com/office/powerpoint/2010/main" val="17481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E168-94D5-4F69-8239-CFEBBAEE356C}"/>
              </a:ext>
            </a:extLst>
          </p:cNvPr>
          <p:cNvSpPr>
            <a:spLocks noGrp="1"/>
          </p:cNvSpPr>
          <p:nvPr>
            <p:ph type="title"/>
          </p:nvPr>
        </p:nvSpPr>
        <p:spPr>
          <a:xfrm>
            <a:off x="608012" y="-381000"/>
            <a:ext cx="9753600" cy="1325562"/>
          </a:xfrm>
        </p:spPr>
        <p:txBody>
          <a:bodyPr/>
          <a:lstStyle/>
          <a:p>
            <a:r>
              <a:rPr lang="en-US" dirty="0"/>
              <a:t>Introduction </a:t>
            </a:r>
          </a:p>
        </p:txBody>
      </p:sp>
      <p:pic>
        <p:nvPicPr>
          <p:cNvPr id="4" name="Content Placeholder 3">
            <a:extLst>
              <a:ext uri="{FF2B5EF4-FFF2-40B4-BE49-F238E27FC236}">
                <a16:creationId xmlns:a16="http://schemas.microsoft.com/office/drawing/2014/main" id="{4845E93F-58B9-4E26-8734-964E2A17009E}"/>
              </a:ext>
            </a:extLst>
          </p:cNvPr>
          <p:cNvPicPr>
            <a:picLocks noGrp="1" noChangeAspect="1"/>
          </p:cNvPicPr>
          <p:nvPr>
            <p:ph idx="1"/>
          </p:nvPr>
        </p:nvPicPr>
        <p:blipFill>
          <a:blip r:embed="rId2"/>
          <a:stretch>
            <a:fillRect/>
          </a:stretch>
        </p:blipFill>
        <p:spPr>
          <a:xfrm>
            <a:off x="5025291" y="405856"/>
            <a:ext cx="6781800" cy="5867400"/>
          </a:xfrm>
          <a:prstGeom prst="rect">
            <a:avLst/>
          </a:prstGeom>
        </p:spPr>
      </p:pic>
      <p:sp>
        <p:nvSpPr>
          <p:cNvPr id="5" name="Rectangle 4">
            <a:extLst>
              <a:ext uri="{FF2B5EF4-FFF2-40B4-BE49-F238E27FC236}">
                <a16:creationId xmlns:a16="http://schemas.microsoft.com/office/drawing/2014/main" id="{510FE9D6-5939-4835-A6C4-AF1AEF2A3E73}"/>
              </a:ext>
            </a:extLst>
          </p:cNvPr>
          <p:cNvSpPr/>
          <p:nvPr/>
        </p:nvSpPr>
        <p:spPr>
          <a:xfrm>
            <a:off x="227673" y="2917927"/>
            <a:ext cx="2450992" cy="369332"/>
          </a:xfrm>
          <a:prstGeom prst="rect">
            <a:avLst/>
          </a:prstGeom>
        </p:spPr>
        <p:txBody>
          <a:bodyPr wrap="none">
            <a:spAutoFit/>
          </a:bodyPr>
          <a:lstStyle/>
          <a:p>
            <a:pPr marL="45720" indent="0">
              <a:buNone/>
            </a:pPr>
            <a:r>
              <a:rPr lang="fr-FR" b="1" dirty="0">
                <a:solidFill>
                  <a:schemeClr val="accent3">
                    <a:lumMod val="75000"/>
                  </a:schemeClr>
                </a:solidFill>
                <a:effectLst>
                  <a:outerShdw blurRad="38100" dist="38100" dir="2700000" algn="tl">
                    <a:srgbClr val="000000">
                      <a:alpha val="43137"/>
                    </a:srgbClr>
                  </a:outerShdw>
                </a:effectLst>
              </a:rPr>
              <a:t>People and Society  </a:t>
            </a:r>
          </a:p>
        </p:txBody>
      </p:sp>
      <p:sp>
        <p:nvSpPr>
          <p:cNvPr id="6" name="Rectangle 5">
            <a:extLst>
              <a:ext uri="{FF2B5EF4-FFF2-40B4-BE49-F238E27FC236}">
                <a16:creationId xmlns:a16="http://schemas.microsoft.com/office/drawing/2014/main" id="{30BE9592-D18D-4EB8-8ADD-59298EEDA2F4}"/>
              </a:ext>
            </a:extLst>
          </p:cNvPr>
          <p:cNvSpPr/>
          <p:nvPr/>
        </p:nvSpPr>
        <p:spPr>
          <a:xfrm>
            <a:off x="19948" y="2195833"/>
            <a:ext cx="2532745" cy="369332"/>
          </a:xfrm>
          <a:prstGeom prst="rect">
            <a:avLst/>
          </a:prstGeom>
        </p:spPr>
        <p:txBody>
          <a:bodyPr wrap="none">
            <a:spAutoFit/>
          </a:bodyPr>
          <a:lstStyle/>
          <a:p>
            <a:pPr marL="45720" indent="0">
              <a:buNone/>
            </a:pPr>
            <a:r>
              <a:rPr lang="fr-FR" dirty="0">
                <a:solidFill>
                  <a:srgbClr val="C00000"/>
                </a:solidFill>
              </a:rPr>
              <a:t>Military and Security </a:t>
            </a:r>
          </a:p>
        </p:txBody>
      </p:sp>
      <p:sp>
        <p:nvSpPr>
          <p:cNvPr id="7" name="Rectangle 6">
            <a:extLst>
              <a:ext uri="{FF2B5EF4-FFF2-40B4-BE49-F238E27FC236}">
                <a16:creationId xmlns:a16="http://schemas.microsoft.com/office/drawing/2014/main" id="{C2C4C32E-874E-420E-95D2-3B81957B6BDA}"/>
              </a:ext>
            </a:extLst>
          </p:cNvPr>
          <p:cNvSpPr/>
          <p:nvPr/>
        </p:nvSpPr>
        <p:spPr>
          <a:xfrm>
            <a:off x="2552693" y="1894715"/>
            <a:ext cx="1878719" cy="369332"/>
          </a:xfrm>
          <a:prstGeom prst="rect">
            <a:avLst/>
          </a:prstGeom>
        </p:spPr>
        <p:txBody>
          <a:bodyPr wrap="none">
            <a:spAutoFit/>
          </a:bodyPr>
          <a:lstStyle/>
          <a:p>
            <a:pPr marL="45720" indent="0">
              <a:buNone/>
            </a:pPr>
            <a:r>
              <a:rPr lang="fr-FR" dirty="0">
                <a:solidFill>
                  <a:schemeClr val="accent4">
                    <a:lumMod val="75000"/>
                  </a:schemeClr>
                </a:solidFill>
              </a:rPr>
              <a:t>Transportation </a:t>
            </a:r>
          </a:p>
        </p:txBody>
      </p:sp>
      <p:sp>
        <p:nvSpPr>
          <p:cNvPr id="8" name="Rectangle 7">
            <a:extLst>
              <a:ext uri="{FF2B5EF4-FFF2-40B4-BE49-F238E27FC236}">
                <a16:creationId xmlns:a16="http://schemas.microsoft.com/office/drawing/2014/main" id="{409312E8-F898-4ED8-99BC-BB050D1718C8}"/>
              </a:ext>
            </a:extLst>
          </p:cNvPr>
          <p:cNvSpPr/>
          <p:nvPr/>
        </p:nvSpPr>
        <p:spPr>
          <a:xfrm>
            <a:off x="2925254" y="2782285"/>
            <a:ext cx="1057982" cy="369332"/>
          </a:xfrm>
          <a:prstGeom prst="rect">
            <a:avLst/>
          </a:prstGeom>
        </p:spPr>
        <p:txBody>
          <a:bodyPr wrap="none">
            <a:spAutoFit/>
          </a:bodyPr>
          <a:lstStyle/>
          <a:p>
            <a:pPr marL="45720" indent="0">
              <a:buNone/>
            </a:pPr>
            <a:r>
              <a:rPr lang="fr-FR" dirty="0">
                <a:solidFill>
                  <a:schemeClr val="accent4">
                    <a:lumMod val="60000"/>
                    <a:lumOff val="40000"/>
                  </a:schemeClr>
                </a:solidFill>
              </a:rPr>
              <a:t>Energy </a:t>
            </a:r>
          </a:p>
        </p:txBody>
      </p:sp>
      <p:sp>
        <p:nvSpPr>
          <p:cNvPr id="9" name="Rectangle 8">
            <a:extLst>
              <a:ext uri="{FF2B5EF4-FFF2-40B4-BE49-F238E27FC236}">
                <a16:creationId xmlns:a16="http://schemas.microsoft.com/office/drawing/2014/main" id="{ADBEA56F-75D2-458F-84DA-D14E246339C7}"/>
              </a:ext>
            </a:extLst>
          </p:cNvPr>
          <p:cNvSpPr/>
          <p:nvPr/>
        </p:nvSpPr>
        <p:spPr>
          <a:xfrm>
            <a:off x="827998" y="4010342"/>
            <a:ext cx="1349728" cy="369332"/>
          </a:xfrm>
          <a:prstGeom prst="rect">
            <a:avLst/>
          </a:prstGeom>
        </p:spPr>
        <p:txBody>
          <a:bodyPr wrap="none">
            <a:spAutoFit/>
          </a:bodyPr>
          <a:lstStyle/>
          <a:p>
            <a:pPr marL="45720" indent="0">
              <a:buNone/>
            </a:pPr>
            <a:r>
              <a:rPr lang="fr-FR" b="1" dirty="0">
                <a:solidFill>
                  <a:schemeClr val="accent5">
                    <a:lumMod val="75000"/>
                  </a:schemeClr>
                </a:solidFill>
                <a:effectLst>
                  <a:outerShdw blurRad="38100" dist="38100" dir="2700000" algn="tl">
                    <a:srgbClr val="000000">
                      <a:alpha val="43137"/>
                    </a:srgbClr>
                  </a:outerShdw>
                </a:effectLst>
              </a:rPr>
              <a:t>Economy </a:t>
            </a:r>
          </a:p>
        </p:txBody>
      </p:sp>
      <p:sp>
        <p:nvSpPr>
          <p:cNvPr id="10" name="Rectangle 9">
            <a:extLst>
              <a:ext uri="{FF2B5EF4-FFF2-40B4-BE49-F238E27FC236}">
                <a16:creationId xmlns:a16="http://schemas.microsoft.com/office/drawing/2014/main" id="{4E32292F-796E-4A14-BCEB-047788AF01FA}"/>
              </a:ext>
            </a:extLst>
          </p:cNvPr>
          <p:cNvSpPr/>
          <p:nvPr/>
        </p:nvSpPr>
        <p:spPr>
          <a:xfrm>
            <a:off x="2144187" y="1183862"/>
            <a:ext cx="1601400" cy="369332"/>
          </a:xfrm>
          <a:prstGeom prst="rect">
            <a:avLst/>
          </a:prstGeom>
        </p:spPr>
        <p:txBody>
          <a:bodyPr wrap="none">
            <a:spAutoFit/>
          </a:bodyPr>
          <a:lstStyle/>
          <a:p>
            <a:pPr marL="45720" indent="0">
              <a:buNone/>
            </a:pPr>
            <a:r>
              <a:rPr lang="fr-FR" dirty="0">
                <a:solidFill>
                  <a:srgbClr val="00B0F0"/>
                </a:solidFill>
              </a:rPr>
              <a:t>Geography </a:t>
            </a:r>
          </a:p>
        </p:txBody>
      </p:sp>
      <p:sp>
        <p:nvSpPr>
          <p:cNvPr id="11" name="Rectangle 10">
            <a:extLst>
              <a:ext uri="{FF2B5EF4-FFF2-40B4-BE49-F238E27FC236}">
                <a16:creationId xmlns:a16="http://schemas.microsoft.com/office/drawing/2014/main" id="{EA328B8E-5431-465E-A5B9-39ED1A625B61}"/>
              </a:ext>
            </a:extLst>
          </p:cNvPr>
          <p:cNvSpPr/>
          <p:nvPr/>
        </p:nvSpPr>
        <p:spPr>
          <a:xfrm>
            <a:off x="2252128" y="5532402"/>
            <a:ext cx="756617" cy="369332"/>
          </a:xfrm>
          <a:prstGeom prst="rect">
            <a:avLst/>
          </a:prstGeom>
        </p:spPr>
        <p:txBody>
          <a:bodyPr wrap="none">
            <a:spAutoFit/>
          </a:bodyPr>
          <a:lstStyle/>
          <a:p>
            <a:pPr marL="45720" indent="0">
              <a:buNone/>
            </a:pPr>
            <a:r>
              <a:rPr lang="fr-FR" b="1" dirty="0"/>
              <a:t>…… </a:t>
            </a:r>
          </a:p>
        </p:txBody>
      </p:sp>
      <p:sp>
        <p:nvSpPr>
          <p:cNvPr id="12" name="Rectangle 11">
            <a:extLst>
              <a:ext uri="{FF2B5EF4-FFF2-40B4-BE49-F238E27FC236}">
                <a16:creationId xmlns:a16="http://schemas.microsoft.com/office/drawing/2014/main" id="{FBE39CBD-4608-42D3-BFDC-8F993EFB4BCF}"/>
              </a:ext>
            </a:extLst>
          </p:cNvPr>
          <p:cNvSpPr/>
          <p:nvPr/>
        </p:nvSpPr>
        <p:spPr>
          <a:xfrm>
            <a:off x="2212869" y="3531331"/>
            <a:ext cx="2117567" cy="369332"/>
          </a:xfrm>
          <a:prstGeom prst="rect">
            <a:avLst/>
          </a:prstGeom>
        </p:spPr>
        <p:txBody>
          <a:bodyPr wrap="none">
            <a:spAutoFit/>
          </a:bodyPr>
          <a:lstStyle/>
          <a:p>
            <a:pPr marL="45720" indent="0">
              <a:buNone/>
            </a:pPr>
            <a:r>
              <a:rPr lang="fr-FR" b="1" dirty="0">
                <a:solidFill>
                  <a:schemeClr val="accent2">
                    <a:lumMod val="75000"/>
                  </a:schemeClr>
                </a:solidFill>
                <a:effectLst>
                  <a:outerShdw blurRad="38100" dist="38100" dir="2700000" algn="tl">
                    <a:srgbClr val="000000">
                      <a:alpha val="43137"/>
                    </a:srgbClr>
                  </a:outerShdw>
                </a:effectLst>
              </a:rPr>
              <a:t>Communication </a:t>
            </a:r>
          </a:p>
        </p:txBody>
      </p:sp>
      <p:sp>
        <p:nvSpPr>
          <p:cNvPr id="13" name="Rectangle 12">
            <a:extLst>
              <a:ext uri="{FF2B5EF4-FFF2-40B4-BE49-F238E27FC236}">
                <a16:creationId xmlns:a16="http://schemas.microsoft.com/office/drawing/2014/main" id="{33417E48-1F6F-4958-87B8-1F889715F8B5}"/>
              </a:ext>
            </a:extLst>
          </p:cNvPr>
          <p:cNvSpPr/>
          <p:nvPr/>
        </p:nvSpPr>
        <p:spPr>
          <a:xfrm>
            <a:off x="2630437" y="4369877"/>
            <a:ext cx="1723229" cy="369332"/>
          </a:xfrm>
          <a:prstGeom prst="rect">
            <a:avLst/>
          </a:prstGeom>
        </p:spPr>
        <p:txBody>
          <a:bodyPr wrap="none">
            <a:spAutoFit/>
          </a:bodyPr>
          <a:lstStyle/>
          <a:p>
            <a:pPr marL="45720" indent="0">
              <a:buNone/>
            </a:pPr>
            <a:r>
              <a:rPr lang="fr-FR" dirty="0">
                <a:solidFill>
                  <a:srgbClr val="00B050"/>
                </a:solidFill>
              </a:rPr>
              <a:t>Government</a:t>
            </a:r>
            <a:r>
              <a:rPr lang="fr-FR" dirty="0">
                <a:solidFill>
                  <a:schemeClr val="accent2">
                    <a:lumMod val="75000"/>
                  </a:schemeClr>
                </a:solidFill>
              </a:rPr>
              <a:t> </a:t>
            </a:r>
          </a:p>
        </p:txBody>
      </p:sp>
      <p:sp>
        <p:nvSpPr>
          <p:cNvPr id="17" name="Rectangle 16">
            <a:extLst>
              <a:ext uri="{FF2B5EF4-FFF2-40B4-BE49-F238E27FC236}">
                <a16:creationId xmlns:a16="http://schemas.microsoft.com/office/drawing/2014/main" id="{AC1BAF10-0E32-486C-AD9C-56648BED06C7}"/>
              </a:ext>
            </a:extLst>
          </p:cNvPr>
          <p:cNvSpPr/>
          <p:nvPr/>
        </p:nvSpPr>
        <p:spPr>
          <a:xfrm>
            <a:off x="782312" y="4983281"/>
            <a:ext cx="1441100" cy="369332"/>
          </a:xfrm>
          <a:prstGeom prst="rect">
            <a:avLst/>
          </a:prstGeom>
        </p:spPr>
        <p:txBody>
          <a:bodyPr wrap="none">
            <a:spAutoFit/>
          </a:bodyPr>
          <a:lstStyle/>
          <a:p>
            <a:pPr marL="45720" indent="0">
              <a:buNone/>
            </a:pPr>
            <a:r>
              <a:rPr lang="fr-FR" b="1" dirty="0">
                <a:solidFill>
                  <a:srgbClr val="7030A0"/>
                </a:solidFill>
                <a:effectLst>
                  <a:outerShdw blurRad="38100" dist="38100" dir="2700000" algn="tl">
                    <a:srgbClr val="000000">
                      <a:alpha val="43137"/>
                    </a:srgbClr>
                  </a:outerShdw>
                </a:effectLst>
              </a:rPr>
              <a:t>Education </a:t>
            </a:r>
          </a:p>
        </p:txBody>
      </p:sp>
    </p:spTree>
    <p:extLst>
      <p:ext uri="{BB962C8B-B14F-4D97-AF65-F5344CB8AC3E}">
        <p14:creationId xmlns:p14="http://schemas.microsoft.com/office/powerpoint/2010/main" val="13965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9513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608012" y="-152400"/>
            <a:ext cx="9753600" cy="1325562"/>
          </a:xfrm>
        </p:spPr>
        <p:txBody>
          <a:bodyPr>
            <a:normAutofit/>
          </a:bodyPr>
          <a:lstStyle/>
          <a:p>
            <a:r>
              <a:rPr lang="fr-FR" dirty="0"/>
              <a:t>WEB SCRAPING </a:t>
            </a:r>
          </a:p>
        </p:txBody>
      </p:sp>
      <p:pic>
        <p:nvPicPr>
          <p:cNvPr id="10" name="Picture 9">
            <a:extLst>
              <a:ext uri="{FF2B5EF4-FFF2-40B4-BE49-F238E27FC236}">
                <a16:creationId xmlns:a16="http://schemas.microsoft.com/office/drawing/2014/main" id="{C9486F9C-7759-42A4-8D11-6C7504A336C3}"/>
              </a:ext>
            </a:extLst>
          </p:cNvPr>
          <p:cNvPicPr>
            <a:picLocks noChangeAspect="1"/>
          </p:cNvPicPr>
          <p:nvPr/>
        </p:nvPicPr>
        <p:blipFill>
          <a:blip r:embed="rId3"/>
          <a:stretch>
            <a:fillRect/>
          </a:stretch>
        </p:blipFill>
        <p:spPr>
          <a:xfrm>
            <a:off x="5865812" y="0"/>
            <a:ext cx="6323013" cy="6858000"/>
          </a:xfrm>
          <a:prstGeom prst="rect">
            <a:avLst/>
          </a:prstGeom>
        </p:spPr>
      </p:pic>
      <p:pic>
        <p:nvPicPr>
          <p:cNvPr id="11" name="Picture 10">
            <a:extLst>
              <a:ext uri="{FF2B5EF4-FFF2-40B4-BE49-F238E27FC236}">
                <a16:creationId xmlns:a16="http://schemas.microsoft.com/office/drawing/2014/main" id="{7EFBA81A-A447-471E-A44A-DAD17BF50371}"/>
              </a:ext>
            </a:extLst>
          </p:cNvPr>
          <p:cNvPicPr>
            <a:picLocks noChangeAspect="1"/>
          </p:cNvPicPr>
          <p:nvPr/>
        </p:nvPicPr>
        <p:blipFill>
          <a:blip r:embed="rId4"/>
          <a:stretch>
            <a:fillRect/>
          </a:stretch>
        </p:blipFill>
        <p:spPr>
          <a:xfrm>
            <a:off x="836612" y="1199102"/>
            <a:ext cx="4703714" cy="5410200"/>
          </a:xfrm>
          <a:prstGeom prst="rect">
            <a:avLst/>
          </a:prstGeom>
        </p:spPr>
      </p:pic>
    </p:spTree>
    <p:extLst>
      <p:ext uri="{BB962C8B-B14F-4D97-AF65-F5344CB8AC3E}">
        <p14:creationId xmlns:p14="http://schemas.microsoft.com/office/powerpoint/2010/main" val="5028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961934" y="1797098"/>
            <a:ext cx="9753600" cy="1325562"/>
          </a:xfrm>
        </p:spPr>
        <p:txBody>
          <a:bodyPr>
            <a:normAutofit/>
          </a:bodyPr>
          <a:lstStyle/>
          <a:p>
            <a:r>
              <a:rPr lang="fr-FR" dirty="0"/>
              <a:t>+</a:t>
            </a:r>
          </a:p>
        </p:txBody>
      </p:sp>
      <p:sp>
        <p:nvSpPr>
          <p:cNvPr id="5" name="Titre 3">
            <a:extLst>
              <a:ext uri="{FF2B5EF4-FFF2-40B4-BE49-F238E27FC236}">
                <a16:creationId xmlns:a16="http://schemas.microsoft.com/office/drawing/2014/main" id="{CE796C74-D833-41B9-882B-795E4C51F97E}"/>
              </a:ext>
            </a:extLst>
          </p:cNvPr>
          <p:cNvSpPr txBox="1">
            <a:spLocks/>
          </p:cNvSpPr>
          <p:nvPr/>
        </p:nvSpPr>
        <p:spPr>
          <a:xfrm>
            <a:off x="573452" y="4386289"/>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t>Data visualization </a:t>
            </a:r>
          </a:p>
        </p:txBody>
      </p:sp>
      <p:pic>
        <p:nvPicPr>
          <p:cNvPr id="1026" name="Picture 2" descr="Image result for beautiful soup python">
            <a:extLst>
              <a:ext uri="{FF2B5EF4-FFF2-40B4-BE49-F238E27FC236}">
                <a16:creationId xmlns:a16="http://schemas.microsoft.com/office/drawing/2014/main" id="{9ACE2358-A9D8-4B89-9215-64753E2CC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41" y="1793297"/>
            <a:ext cx="2971800" cy="2122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0CA31B8E-3675-4596-A7C4-BF7B6466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 y="1949093"/>
            <a:ext cx="1811122" cy="1811122"/>
          </a:xfrm>
          <a:prstGeom prst="rect">
            <a:avLst/>
          </a:prstGeom>
          <a:noFill/>
          <a:extLst>
            <a:ext uri="{909E8E84-426E-40DD-AFC4-6F175D3DCCD1}">
              <a14:hiddenFill xmlns:a14="http://schemas.microsoft.com/office/drawing/2010/main">
                <a:solidFill>
                  <a:srgbClr val="FFFFFF"/>
                </a:solidFill>
              </a14:hiddenFill>
            </a:ext>
          </a:extLst>
        </p:spPr>
      </p:pic>
      <p:sp>
        <p:nvSpPr>
          <p:cNvPr id="8" name="Titre 3">
            <a:extLst>
              <a:ext uri="{FF2B5EF4-FFF2-40B4-BE49-F238E27FC236}">
                <a16:creationId xmlns:a16="http://schemas.microsoft.com/office/drawing/2014/main" id="{71D2B097-158C-4432-A655-D69CD1D24685}"/>
              </a:ext>
            </a:extLst>
          </p:cNvPr>
          <p:cNvSpPr txBox="1">
            <a:spLocks/>
          </p:cNvSpPr>
          <p:nvPr/>
        </p:nvSpPr>
        <p:spPr>
          <a:xfrm>
            <a:off x="760412" y="0"/>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t>WEB SCRAPING </a:t>
            </a:r>
          </a:p>
        </p:txBody>
      </p:sp>
      <p:pic>
        <p:nvPicPr>
          <p:cNvPr id="1030" name="Picture 6" descr="Image result for R studio LOGO">
            <a:extLst>
              <a:ext uri="{FF2B5EF4-FFF2-40B4-BE49-F238E27FC236}">
                <a16:creationId xmlns:a16="http://schemas.microsoft.com/office/drawing/2014/main" id="{AE9BB268-7B07-436B-91F5-71E34CD0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878" y="4502148"/>
            <a:ext cx="4067174" cy="1347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DA2584-CC54-460C-8D53-062047C9B7AB}"/>
              </a:ext>
            </a:extLst>
          </p:cNvPr>
          <p:cNvPicPr>
            <a:picLocks noChangeAspect="1"/>
          </p:cNvPicPr>
          <p:nvPr/>
        </p:nvPicPr>
        <p:blipFill>
          <a:blip r:embed="rId6"/>
          <a:stretch>
            <a:fillRect/>
          </a:stretch>
        </p:blipFill>
        <p:spPr>
          <a:xfrm>
            <a:off x="6507984" y="785085"/>
            <a:ext cx="7563432" cy="2907131"/>
          </a:xfrm>
          <a:prstGeom prst="rect">
            <a:avLst/>
          </a:prstGeom>
        </p:spPr>
      </p:pic>
      <p:sp>
        <p:nvSpPr>
          <p:cNvPr id="13" name="Titre 3">
            <a:extLst>
              <a:ext uri="{FF2B5EF4-FFF2-40B4-BE49-F238E27FC236}">
                <a16:creationId xmlns:a16="http://schemas.microsoft.com/office/drawing/2014/main" id="{41E5AD8A-F353-405D-BD1D-74053FB62FD0}"/>
              </a:ext>
            </a:extLst>
          </p:cNvPr>
          <p:cNvSpPr txBox="1">
            <a:spLocks/>
          </p:cNvSpPr>
          <p:nvPr/>
        </p:nvSpPr>
        <p:spPr>
          <a:xfrm>
            <a:off x="7523451" y="3314213"/>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400" cap="none" dirty="0"/>
              <a:t>258 countries,78 attributes </a:t>
            </a:r>
          </a:p>
          <a:p>
            <a:endParaRPr lang="en-US" sz="2400" dirty="0"/>
          </a:p>
        </p:txBody>
      </p:sp>
      <p:sp>
        <p:nvSpPr>
          <p:cNvPr id="14" name="Titre 3">
            <a:extLst>
              <a:ext uri="{FF2B5EF4-FFF2-40B4-BE49-F238E27FC236}">
                <a16:creationId xmlns:a16="http://schemas.microsoft.com/office/drawing/2014/main" id="{15AD120C-6680-4BB3-83FD-C014E0961B39}"/>
              </a:ext>
            </a:extLst>
          </p:cNvPr>
          <p:cNvSpPr txBox="1">
            <a:spLocks/>
          </p:cNvSpPr>
          <p:nvPr/>
        </p:nvSpPr>
        <p:spPr>
          <a:xfrm>
            <a:off x="5713709" y="1793297"/>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85464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630067414"/>
      </p:ext>
    </p:extLst>
  </p:cSld>
  <p:clrMapOvr>
    <a:masterClrMapping/>
  </p:clrMapOvr>
</p:sld>
</file>

<file path=ppt/theme/theme1.xml><?xml version="1.0" encoding="utf-8"?>
<a:theme xmlns:a="http://schemas.openxmlformats.org/drawingml/2006/main" name="Continents Amérique du Nord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E0214B-FF55-446A-B6D2-DC4E4CEE2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98FDD76-F0E6-400C-B368-713A6135C134}">
  <ds:schemaRefs>
    <ds:schemaRef ds:uri="http://purl.org/dc/term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A47951F-1919-4EF7-B713-59491BF1A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615</TotalTime>
  <Words>1973</Words>
  <Application>Microsoft Office PowerPoint</Application>
  <PresentationFormat>Custom</PresentationFormat>
  <Paragraphs>387</Paragraphs>
  <Slides>47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Century Gothic</vt:lpstr>
      <vt:lpstr>Continents Amérique du Nord 16x9</vt:lpstr>
      <vt:lpstr>WORLD Health, eDUCATION and economy data visualization  A web Scraping project </vt:lpstr>
      <vt:lpstr>PowerPoint Presentation</vt:lpstr>
      <vt:lpstr>PowerPoint Presentation</vt:lpstr>
      <vt:lpstr>Introduction </vt:lpstr>
      <vt:lpstr>Introduction </vt:lpstr>
      <vt:lpstr>PowerPoint Presentation</vt:lpstr>
      <vt:lpstr>WEB SCRAPING </vt:lpstr>
      <vt:lpstr>+</vt:lpstr>
      <vt:lpstr>PowerPoint Presentation</vt:lpstr>
      <vt:lpstr>People and Health</vt:lpstr>
      <vt:lpstr>Maternal mortality  </vt:lpstr>
      <vt:lpstr>Maternal mortality  </vt:lpstr>
      <vt:lpstr>Infant mortality  </vt:lpstr>
      <vt:lpstr>Infant mortality  </vt:lpstr>
      <vt:lpstr>Life expectancy </vt:lpstr>
      <vt:lpstr>Life expectancy </vt:lpstr>
      <vt:lpstr>Population growth rate </vt:lpstr>
      <vt:lpstr>Population growth rate </vt:lpstr>
      <vt:lpstr>Median age  </vt:lpstr>
      <vt:lpstr>Median age  </vt:lpstr>
      <vt:lpstr>Total fertility rate </vt:lpstr>
      <vt:lpstr>Total fertility rate </vt:lpstr>
      <vt:lpstr>Mortality world heatmap </vt:lpstr>
      <vt:lpstr>Life expectancy world heatmap </vt:lpstr>
      <vt:lpstr>Total fertility rate world heatmap </vt:lpstr>
      <vt:lpstr>HIV/AIDS  Adult prevalence rate  </vt:lpstr>
      <vt:lpstr>HIV/AIDS  Adult prevalence rate  </vt:lpstr>
      <vt:lpstr>Health expenditure (by $)  </vt:lpstr>
      <vt:lpstr>Health expenditure (by $)  </vt:lpstr>
      <vt:lpstr>Health expenditure (by % of GDP)  </vt:lpstr>
      <vt:lpstr>Health expenditure (by % of GDP)  </vt:lpstr>
      <vt:lpstr>Are health expenditures really working? </vt:lpstr>
      <vt:lpstr>PowerPoint Presentation</vt:lpstr>
      <vt:lpstr>PowerPoint Presentation</vt:lpstr>
      <vt:lpstr>PowerPoint Presentation</vt:lpstr>
      <vt:lpstr>PowerPoint Presentation</vt:lpstr>
      <vt:lpstr>Education, Communication and Economy </vt:lpstr>
      <vt:lpstr>GDP  </vt:lpstr>
      <vt:lpstr>Okun’s Law </vt:lpstr>
      <vt:lpstr>Okun’s Law </vt:lpstr>
      <vt:lpstr>GDP per capita  vs. internet users </vt:lpstr>
      <vt:lpstr>Education expenditure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Titre</dc:title>
  <dc:creator>Jessie C</dc:creator>
  <cp:lastModifiedBy>Mengran Cui</cp:lastModifiedBy>
  <cp:revision>68</cp:revision>
  <dcterms:created xsi:type="dcterms:W3CDTF">2013-04-05T20:02:44Z</dcterms:created>
  <dcterms:modified xsi:type="dcterms:W3CDTF">2019-07-09T03:38:58Z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y fmtid="{D5CDD505-2E9C-101B-9397-08002B2CF9AE}" pid="3" name="IsMyDocuments">
    <vt:bool>true</vt:bool>
  </property>
</Properties>
</file>